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5"/>
  </p:notesMasterIdLst>
  <p:sldIdLst>
    <p:sldId id="256" r:id="rId3"/>
    <p:sldId id="331" r:id="rId4"/>
    <p:sldId id="333" r:id="rId5"/>
    <p:sldId id="261" r:id="rId6"/>
    <p:sldId id="334" r:id="rId7"/>
    <p:sldId id="263" r:id="rId8"/>
    <p:sldId id="339" r:id="rId9"/>
    <p:sldId id="257" r:id="rId10"/>
    <p:sldId id="260" r:id="rId11"/>
    <p:sldId id="264" r:id="rId12"/>
    <p:sldId id="265" r:id="rId13"/>
    <p:sldId id="262" r:id="rId14"/>
    <p:sldId id="266" r:id="rId15"/>
    <p:sldId id="279" r:id="rId16"/>
    <p:sldId id="280" r:id="rId17"/>
    <p:sldId id="281" r:id="rId18"/>
    <p:sldId id="282" r:id="rId19"/>
    <p:sldId id="283" r:id="rId20"/>
    <p:sldId id="284" r:id="rId21"/>
    <p:sldId id="285" r:id="rId22"/>
    <p:sldId id="286" r:id="rId23"/>
    <p:sldId id="287" r:id="rId24"/>
    <p:sldId id="288" r:id="rId25"/>
    <p:sldId id="291" r:id="rId26"/>
    <p:sldId id="295" r:id="rId27"/>
    <p:sldId id="335" r:id="rId28"/>
    <p:sldId id="293" r:id="rId29"/>
    <p:sldId id="294" r:id="rId30"/>
    <p:sldId id="296" r:id="rId31"/>
    <p:sldId id="337" r:id="rId32"/>
    <p:sldId id="336" r:id="rId33"/>
    <p:sldId id="338" r:id="rId34"/>
    <p:sldId id="326" r:id="rId35"/>
    <p:sldId id="325" r:id="rId36"/>
    <p:sldId id="327" r:id="rId37"/>
    <p:sldId id="330" r:id="rId38"/>
    <p:sldId id="317" r:id="rId39"/>
    <p:sldId id="320" r:id="rId40"/>
    <p:sldId id="319" r:id="rId41"/>
    <p:sldId id="329" r:id="rId42"/>
    <p:sldId id="318" r:id="rId43"/>
    <p:sldId id="32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002D5B"/>
    <a:srgbClr val="DA49FF"/>
    <a:srgbClr val="C1E3E8"/>
    <a:srgbClr val="AFFEFB"/>
    <a:srgbClr val="1459FF"/>
    <a:srgbClr val="7B5F89"/>
    <a:srgbClr val="7D2F44"/>
    <a:srgbClr val="953950"/>
    <a:srgbClr val="F597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3883"/>
  </p:normalViewPr>
  <p:slideViewPr>
    <p:cSldViewPr snapToGrid="0" snapToObjects="1">
      <p:cViewPr>
        <p:scale>
          <a:sx n="111" d="100"/>
          <a:sy n="111" d="100"/>
        </p:scale>
        <p:origin x="119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A8BEE-794F-0442-A9CE-AF12331C6C73}" type="datetimeFigureOut">
              <a:rPr lang="en-US" smtClean="0"/>
              <a:t>4/13/17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A1D48-E582-2A48-9B56-336D6FABA56A}" type="slidenum">
              <a:rPr lang="en-US" smtClean="0"/>
              <a:t>‹#›</a:t>
            </a:fld>
            <a:endParaRPr lang="en-US"/>
          </a:p>
        </p:txBody>
      </p:sp>
    </p:spTree>
    <p:extLst>
      <p:ext uri="{BB962C8B-B14F-4D97-AF65-F5344CB8AC3E}">
        <p14:creationId xmlns:p14="http://schemas.microsoft.com/office/powerpoint/2010/main" val="706900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t>1</a:t>
            </a:fld>
            <a:endParaRPr lang="en-US"/>
          </a:p>
        </p:txBody>
      </p:sp>
    </p:spTree>
    <p:extLst>
      <p:ext uri="{BB962C8B-B14F-4D97-AF65-F5344CB8AC3E}">
        <p14:creationId xmlns:p14="http://schemas.microsoft.com/office/powerpoint/2010/main" val="99468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Venn diagram overload.</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33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Naomi Campbell shade.</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28069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averages</a:t>
            </a:r>
            <a:r>
              <a:rPr lang="en-US" baseline="0" dirty="0" smtClean="0"/>
              <a:t> are brought down by places with big DS presence. </a:t>
            </a:r>
          </a:p>
          <a:p>
            <a:r>
              <a:rPr lang="en-US" baseline="0" dirty="0" smtClean="0"/>
              <a:t>If you really want a “small” team, you should probably pay the few you have well enough to attract possible “rock stars.”</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20749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13626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almost</a:t>
            </a:r>
            <a:r>
              <a:rPr lang="en-US" baseline="0" dirty="0" smtClean="0"/>
              <a:t> always an unspoken expectation. </a:t>
            </a:r>
          </a:p>
          <a:p>
            <a:r>
              <a:rPr lang="en-US" baseline="0" dirty="0" smtClean="0"/>
              <a:t>There probably isn’t someone to do this if you don’t, but it needs to be done.</a:t>
            </a:r>
          </a:p>
          <a:p>
            <a:r>
              <a:rPr lang="en-US" baseline="0" dirty="0" smtClean="0"/>
              <a:t>In fact, small teams are usually new to a company, so managing expectations is more important now than with a developed team.</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1394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Anecdote</a:t>
            </a:r>
            <a:r>
              <a:rPr lang="en-US" baseline="0" dirty="0" smtClean="0"/>
              <a:t> about eventually doing daily standups to ensure communication was on track.</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03661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Studying</a:t>
            </a:r>
            <a:r>
              <a:rPr lang="en-US" baseline="0" dirty="0" smtClean="0"/>
              <a:t> for potential </a:t>
            </a:r>
            <a:r>
              <a:rPr lang="en-US" baseline="0" dirty="0" err="1" smtClean="0"/>
              <a:t>strat</a:t>
            </a:r>
            <a:r>
              <a:rPr lang="en-US" baseline="0" dirty="0" smtClean="0"/>
              <a:t> consulting job (phew) was surprisingly useful for when I joined a consumer web company.</a:t>
            </a:r>
          </a:p>
          <a:p>
            <a:r>
              <a:rPr lang="en-US" baseline="0" dirty="0" smtClean="0"/>
              <a:t>Most people coming out of academia/undergrad/data science degree programs will not have this understanding. </a:t>
            </a:r>
          </a:p>
          <a:p>
            <a:r>
              <a:rPr lang="en-US" baseline="0" dirty="0" smtClean="0"/>
              <a:t>A good way to set yourself apart: understand how their business works and high-level thoughts on their paint points and how to make business better.</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3798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stakeholders don’t know what they actually want – they don’t even know what’s possible! This is not their training.</a:t>
            </a:r>
            <a:r>
              <a:rPr lang="en-US" baseline="0" dirty="0" smtClean="0"/>
              <a:t> It’s yours.</a:t>
            </a:r>
            <a:endParaRPr lang="en-US" dirty="0" smtClean="0"/>
          </a:p>
          <a:p>
            <a:r>
              <a:rPr lang="en-US" dirty="0" smtClean="0"/>
              <a:t>It’s on you to formulate the problem</a:t>
            </a:r>
            <a:r>
              <a:rPr lang="en-US" baseline="0" dirty="0" smtClean="0"/>
              <a:t> that solves their needs. Early communication to make sure you don’t waste time in rabbit holes is huge.</a:t>
            </a:r>
          </a:p>
          <a:p>
            <a:r>
              <a:rPr lang="en-US" baseline="0" dirty="0" smtClean="0"/>
              <a:t>You </a:t>
            </a:r>
            <a:r>
              <a:rPr lang="en-US" i="1" baseline="0" dirty="0" smtClean="0"/>
              <a:t>think</a:t>
            </a:r>
            <a:r>
              <a:rPr lang="en-US" i="0" baseline="0" dirty="0" smtClean="0"/>
              <a:t> they want a complex seasonal ARIMA with holiday corrections, but really, they want a line drawn in an automated way.</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051187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 the project business opportunity, expectations, deliverables, definition</a:t>
            </a:r>
            <a:r>
              <a:rPr lang="en-US" baseline="0" dirty="0" smtClean="0"/>
              <a:t> of done, </a:t>
            </a:r>
            <a:r>
              <a:rPr lang="en-US" dirty="0" smtClean="0"/>
              <a:t>timelines,</a:t>
            </a:r>
            <a:r>
              <a:rPr lang="en-US" baseline="0" dirty="0" smtClean="0"/>
              <a:t> assumptions/risks/dependencies at the start.</a:t>
            </a:r>
          </a:p>
          <a:p>
            <a:r>
              <a:rPr lang="en-US" baseline="0" dirty="0" smtClean="0"/>
              <a:t>Scope creep will happen, but most don</a:t>
            </a:r>
            <a:r>
              <a:rPr lang="uk-UA" baseline="0" dirty="0" smtClean="0"/>
              <a:t>’</a:t>
            </a:r>
            <a:r>
              <a:rPr lang="en-US" baseline="0" dirty="0" smtClean="0"/>
              <a:t>t understand scope creep from an engineering side of things (one in, one out).</a:t>
            </a:r>
          </a:p>
          <a:p>
            <a:r>
              <a:rPr lang="en-US" baseline="0" dirty="0" smtClean="0"/>
              <a:t>They expect additional things will get done as “above and beyond,” even if impossible. </a:t>
            </a:r>
          </a:p>
          <a:p>
            <a:r>
              <a:rPr lang="en-US" baseline="0" dirty="0" smtClean="0"/>
              <a:t>Setting expectations ahead of time </a:t>
            </a:r>
            <a:r>
              <a:rPr lang="en-US" i="1" baseline="0" dirty="0" smtClean="0"/>
              <a:t>in writing</a:t>
            </a:r>
            <a:r>
              <a:rPr lang="en-US" i="0" baseline="0" dirty="0" smtClean="0"/>
              <a:t> while help future arguments on additional features and timelines.</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5970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Either</a:t>
            </a:r>
            <a:r>
              <a:rPr lang="en-US" baseline="0" dirty="0" smtClean="0"/>
              <a:t> find someone who makes decisions who </a:t>
            </a:r>
            <a:r>
              <a:rPr lang="en-US" i="1" baseline="0" dirty="0" smtClean="0"/>
              <a:t>gets</a:t>
            </a:r>
            <a:r>
              <a:rPr lang="en-US" i="0" baseline="0" dirty="0" smtClean="0"/>
              <a:t> data and why it’s important,</a:t>
            </a:r>
          </a:p>
          <a:p>
            <a:r>
              <a:rPr lang="en-US" i="0" baseline="0" dirty="0" smtClean="0"/>
              <a:t>or find a sympathetic ear and </a:t>
            </a:r>
            <a:r>
              <a:rPr lang="en-US" i="1" baseline="0" dirty="0" smtClean="0"/>
              <a:t>teach</a:t>
            </a:r>
            <a:r>
              <a:rPr lang="en-US" i="0" baseline="0" dirty="0" smtClean="0"/>
              <a:t> them to get it.</a:t>
            </a:r>
          </a:p>
          <a:p>
            <a:r>
              <a:rPr lang="en-US" i="0" baseline="0" dirty="0" smtClean="0"/>
              <a:t>You probably won’t be that person if it’s an early/small DS team because it’s not ingrained in exec that this is anything more than analysis/engineering. </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566469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41940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impressions are key. If they don’t trust you will produce, you’ll get no leeway in (e.g.) scope creep arguments later.</a:t>
            </a:r>
          </a:p>
          <a:p>
            <a:r>
              <a:rPr lang="en-US" dirty="0" smtClean="0"/>
              <a:t>Also,</a:t>
            </a:r>
            <a:r>
              <a:rPr lang="en-US" baseline="0" dirty="0" smtClean="0"/>
              <a:t> they won’t believe what you give is valuable and won’t even use it necessarily. </a:t>
            </a:r>
          </a:p>
          <a:p>
            <a:r>
              <a:rPr lang="en-US" baseline="0" dirty="0" smtClean="0"/>
              <a:t>Then, well, you might not have a job.</a:t>
            </a:r>
          </a:p>
          <a:p>
            <a:r>
              <a:rPr lang="en-US" baseline="0" dirty="0" smtClean="0"/>
              <a:t>You </a:t>
            </a:r>
            <a:r>
              <a:rPr lang="en-US" i="1" baseline="0" dirty="0" smtClean="0"/>
              <a:t>must</a:t>
            </a:r>
            <a:r>
              <a:rPr lang="en-US" i="0" baseline="0" dirty="0" smtClean="0"/>
              <a:t> be trusted and respected.</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44992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what</a:t>
            </a:r>
            <a:r>
              <a:rPr lang="en-US" baseline="0" dirty="0" smtClean="0"/>
              <a:t> I call a Primary Stakeholder who is the go-to decision maker on what needs done.</a:t>
            </a:r>
          </a:p>
          <a:p>
            <a:r>
              <a:rPr lang="en-US" baseline="0" dirty="0" smtClean="0"/>
              <a:t>Then I have an Analytical Point who is the one who understands the topic and is analytically minded, so they can discuss the nitty gritty. </a:t>
            </a:r>
          </a:p>
          <a:p>
            <a:r>
              <a:rPr lang="en-US" baseline="0" dirty="0" smtClean="0"/>
              <a:t>I meet with the Analytical Point at least once a week. Primary Stakeholder only when necessary. </a:t>
            </a:r>
          </a:p>
          <a:p>
            <a:r>
              <a:rPr lang="en-US" baseline="0" dirty="0" smtClean="0"/>
              <a:t>Unless of course pain points in communication develop. Then increase frequency.</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646145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an hour a day just writing emails will just get in the way of being an individual contributor? It is not.</a:t>
            </a:r>
          </a:p>
          <a:p>
            <a:r>
              <a:rPr lang="en-US" baseline="0" dirty="0" smtClean="0"/>
              <a:t>Asymmetric information. You think writing out what’s in your head is mundane and obvious because it’s </a:t>
            </a:r>
            <a:r>
              <a:rPr lang="en-US" i="1" baseline="0" dirty="0" smtClean="0"/>
              <a:t>in your head</a:t>
            </a:r>
            <a:r>
              <a:rPr lang="en-US" i="0" baseline="0" dirty="0" smtClean="0"/>
              <a:t>.</a:t>
            </a:r>
          </a:p>
          <a:p>
            <a:r>
              <a:rPr lang="en-US" i="0" baseline="0" dirty="0" smtClean="0"/>
              <a:t>Others don</a:t>
            </a:r>
            <a:r>
              <a:rPr lang="uk-UA" i="0" baseline="0" dirty="0" smtClean="0"/>
              <a:t>’</a:t>
            </a:r>
            <a:r>
              <a:rPr lang="en-US" i="0" baseline="0" dirty="0" smtClean="0"/>
              <a:t>t know it. They probably want to. Explain it to them early and often.</a:t>
            </a:r>
            <a:br>
              <a:rPr lang="en-US" i="0" baseline="0" dirty="0" smtClean="0"/>
            </a:br>
            <a:r>
              <a:rPr lang="en-US" i="0" baseline="0" dirty="0" smtClean="0"/>
              <a:t>“My algorithm first takes GA, then looks for coupon code usage, then</a:t>
            </a:r>
            <a:r>
              <a:rPr lang="is-IS" i="0"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544657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a:t>
            </a:r>
            <a:r>
              <a:rPr lang="en-US" baseline="0" dirty="0" smtClean="0"/>
              <a:t> SaaS or embedded Decision Science. The “don’t do too many things at once” model.</a:t>
            </a:r>
          </a:p>
          <a:p>
            <a:r>
              <a:rPr lang="en-US" baseline="0" dirty="0" smtClean="0"/>
              <a:t>Expand: Big, big dreams that are impossible without much larger resources. So, set the stage now and establish credibility so you can build.</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666333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Focus-aligned jobs are things that are embedded decision science things. </a:t>
            </a:r>
          </a:p>
          <a:p>
            <a:r>
              <a:rPr lang="en-US" baseline="0" dirty="0" smtClean="0"/>
              <a:t>The UX feedback loop is key and needs to be frequently cycled through. This is why “communication” is so important for these types of jobs.</a:t>
            </a:r>
          </a:p>
          <a:p>
            <a:r>
              <a:rPr lang="en-US" baseline="0" dirty="0" smtClean="0"/>
              <a:t>Discover what the user wants. Deliver a feature. Discover another thing they want on top. Deliver that feature. </a:t>
            </a:r>
          </a:p>
          <a:p>
            <a:r>
              <a:rPr lang="en-US" baseline="0" dirty="0" smtClean="0"/>
              <a:t>Can keep iterating on this for a long time without expanding.</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97868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you’re building Roman</a:t>
            </a:r>
            <a:r>
              <a:rPr lang="en-US" baseline="0" dirty="0" smtClean="0"/>
              <a:t> cities on top of each other, a new feature could </a:t>
            </a:r>
            <a:r>
              <a:rPr lang="en-US" i="1" baseline="0" dirty="0" smtClean="0"/>
              <a:t>easily</a:t>
            </a:r>
            <a:r>
              <a:rPr lang="en-US" i="0" baseline="0" dirty="0" smtClean="0"/>
              <a:t> break every other feature. Don’t let it.</a:t>
            </a:r>
          </a:p>
          <a:p>
            <a:r>
              <a:rPr lang="en-US" i="0" baseline="0" dirty="0" smtClean="0"/>
              <a:t>Data factories are just (e.g.) dictionaries with data fields that can be passed through your process to see how they come out. </a:t>
            </a:r>
          </a:p>
          <a:p>
            <a:r>
              <a:rPr lang="en-US" i="0" baseline="0" dirty="0" smtClean="0"/>
              <a:t>“What happens if the payment processor fee is missing? Does my code break?”</a:t>
            </a:r>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53729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Jupyter is awesome for documentation.</a:t>
            </a:r>
          </a:p>
          <a:p>
            <a:r>
              <a:rPr lang="en-US" i="0" baseline="0" dirty="0" smtClean="0"/>
              <a:t>Idea: produce one Jupyter document with both blog-like explanation and detailed code, and just remove the code parts for the consumer.</a:t>
            </a:r>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363630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name of the game is “prove value of data science” as</a:t>
            </a:r>
            <a:r>
              <a:rPr lang="en-US" baseline="0" dirty="0" smtClean="0"/>
              <a:t> early and frequently as you can.</a:t>
            </a:r>
          </a:p>
          <a:p>
            <a:r>
              <a:rPr lang="en-US" baseline="0" dirty="0" smtClean="0"/>
              <a:t>Then it’s easy to say, “We </a:t>
            </a:r>
            <a:r>
              <a:rPr lang="en-US" i="1" baseline="0" dirty="0" smtClean="0"/>
              <a:t>could</a:t>
            </a:r>
            <a:r>
              <a:rPr lang="en-US" i="0" baseline="0" dirty="0" smtClean="0"/>
              <a:t> do that if we had more resources,” and your wish will be granted.</a:t>
            </a:r>
          </a:p>
          <a:p>
            <a:r>
              <a:rPr lang="en-US" i="0" baseline="0" dirty="0" smtClean="0"/>
              <a:t>If you aren’t delivering frequently, it’ll be a hard sell to get expansion bought into.</a:t>
            </a:r>
          </a:p>
          <a:p>
            <a:r>
              <a:rPr lang="en-US" i="0" baseline="0" dirty="0" smtClean="0"/>
              <a:t>80% done seems like a bad solution? This isn’t academia. Is it better than what’s in place now? Ship it.</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028338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recommendation systems.</a:t>
            </a:r>
            <a:r>
              <a:rPr lang="en-US" baseline="0" dirty="0" smtClean="0"/>
              <a:t> </a:t>
            </a:r>
          </a:p>
          <a:p>
            <a:r>
              <a:rPr lang="en-US" baseline="0" dirty="0" smtClean="0"/>
              <a:t>MVP: “You recently bought this. Buy it again!” Next step: ”People like you bought this. You should try it!” A/B test if people buy more now. </a:t>
            </a:r>
          </a:p>
          <a:p>
            <a:r>
              <a:rPr lang="en-US" baseline="0" dirty="0" smtClean="0"/>
              <a:t>Data products like this are often a data feedback loop that needs enough to start on.</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95248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work on many different projects in succession, the worst thing to do will be having to go and revisit old work over and over while working on new things.</a:t>
            </a:r>
          </a:p>
          <a:p>
            <a:r>
              <a:rPr lang="en-US" baseline="0" dirty="0" smtClean="0"/>
              <a:t>The context switch and re-familiarizing that will take up more time than you think. You can slow to a crawl.</a:t>
            </a:r>
          </a:p>
          <a:p>
            <a:r>
              <a:rPr lang="en-US" baseline="0" dirty="0" smtClean="0"/>
              <a:t>If the process of delivering is well-oiled and stable, you shouldn’t have to revisit much unless you’re adding a feature (which is a new project!).</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53252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03882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700784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66637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probably a bunch of other things too.</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20445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t>35</a:t>
            </a:fld>
            <a:endParaRPr lang="en-US"/>
          </a:p>
        </p:txBody>
      </p:sp>
    </p:spTree>
    <p:extLst>
      <p:ext uri="{BB962C8B-B14F-4D97-AF65-F5344CB8AC3E}">
        <p14:creationId xmlns:p14="http://schemas.microsoft.com/office/powerpoint/2010/main" val="1861357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733409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17843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93880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74309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94033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02249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Decision</a:t>
            </a:r>
            <a:r>
              <a:rPr lang="en-US" baseline="0" dirty="0" smtClean="0"/>
              <a:t> Sciences should not be things that can be done without code, with off-the-shelf BI tools, or even in-house fraud detection.</a:t>
            </a:r>
          </a:p>
          <a:p>
            <a:r>
              <a:rPr lang="en-US" baseline="0" dirty="0" smtClean="0"/>
              <a:t>If you can buy it, you probably should.</a:t>
            </a:r>
          </a:p>
          <a:p>
            <a:r>
              <a:rPr lang="en-US" baseline="0" dirty="0" smtClean="0"/>
              <a:t>Data Products usually start with a “dumb” MVP to collect data so that you can use the data to improve and can A/B test effect size.</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091934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224096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Decision</a:t>
            </a:r>
            <a:r>
              <a:rPr lang="en-US" baseline="0" dirty="0" smtClean="0"/>
              <a:t> Sciences should not be things that can be done without code, with off-the-shelf BI tools, or even in-house fraud detection.</a:t>
            </a:r>
          </a:p>
          <a:p>
            <a:r>
              <a:rPr lang="en-US" baseline="0" dirty="0" smtClean="0"/>
              <a:t>If you can buy it, you probably should.</a:t>
            </a:r>
          </a:p>
          <a:p>
            <a:r>
              <a:rPr lang="en-US" baseline="0" dirty="0" smtClean="0"/>
              <a:t>Data Products usually start with a “dumb” MVP to collect data so that you can use the data to improve and can A/B test effect size.</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48727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won’t get this</a:t>
            </a:r>
            <a:r>
              <a:rPr lang="en-US" baseline="0" dirty="0" smtClean="0"/>
              <a:t> and expect excellence. Managing expectations is huge.</a:t>
            </a:r>
          </a:p>
          <a:p>
            <a:r>
              <a:rPr lang="en-US" baseline="0" dirty="0" smtClean="0"/>
              <a:t>Others will think of DS as either one or the other, not both. They’ll get confused why you are doing engineering to something that they expected was just ad hoc analysis.</a:t>
            </a:r>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158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3" name="Shape 52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4" name="Shape 52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200">
                <a:latin typeface="Calibri"/>
                <a:ea typeface="Calibri"/>
                <a:cs typeface="Calibri"/>
                <a:sym typeface="Calibri"/>
              </a:rPr>
              <a:pPr algn="r">
                <a:buSzPct val="25000"/>
              </a:pPr>
              <a:t>7</a:t>
            </a:fld>
            <a:endParaRPr lang="en-US" sz="1200">
              <a:latin typeface="Calibri"/>
              <a:ea typeface="Calibri"/>
              <a:cs typeface="Calibri"/>
              <a:sym typeface="Calibri"/>
            </a:endParaRPr>
          </a:p>
        </p:txBody>
      </p:sp>
    </p:spTree>
    <p:extLst>
      <p:ext uri="{BB962C8B-B14F-4D97-AF65-F5344CB8AC3E}">
        <p14:creationId xmlns:p14="http://schemas.microsoft.com/office/powerpoint/2010/main" val="49641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focus on the flow chart (too hard to read).</a:t>
            </a:r>
            <a:r>
              <a:rPr lang="en-US" baseline="0" dirty="0" smtClean="0"/>
              <a:t> Just an illustration.</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922914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t>
            </a:r>
            <a:r>
              <a:rPr lang="en-US" baseline="0" dirty="0" smtClean="0"/>
              <a:t> charts are different depending on lots of company dynamics.</a:t>
            </a:r>
          </a:p>
          <a:p>
            <a:r>
              <a:rPr lang="en-US" baseline="0" dirty="0" smtClean="0"/>
              <a:t>Beyond the scope of this, but definitely read Jeremy’s post for specifics.</a:t>
            </a:r>
            <a:endParaRPr lang="en-US" dirty="0"/>
          </a:p>
        </p:txBody>
      </p:sp>
      <p:sp>
        <p:nvSpPr>
          <p:cNvPr id="4" name="Slide Number Placeholder 3"/>
          <p:cNvSpPr>
            <a:spLocks noGrp="1"/>
          </p:cNvSpPr>
          <p:nvPr>
            <p:ph type="sldNum" sz="quarter" idx="10"/>
          </p:nvPr>
        </p:nvSpPr>
        <p:spPr/>
        <p:txBody>
          <a:bodyPr/>
          <a:lstStyle/>
          <a:p>
            <a:fld id="{AB1A1D48-E582-2A48-9B56-336D6FABA56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5862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18DBBB-08BB-584A-B1C3-0A2E2C9512E2}" type="datetime1">
              <a:rPr lang="en-US" smtClean="0"/>
              <a:t>4/13/17</a:t>
            </a:fld>
            <a:endParaRPr lang="en-US"/>
          </a:p>
        </p:txBody>
      </p:sp>
      <p:sp>
        <p:nvSpPr>
          <p:cNvPr id="5" name="Footer Placeholder 4"/>
          <p:cNvSpPr>
            <a:spLocks noGrp="1"/>
          </p:cNvSpPr>
          <p:nvPr>
            <p:ph type="ftr" sz="quarter" idx="11"/>
          </p:nvPr>
        </p:nvSpPr>
        <p:spPr/>
        <p:txBody>
          <a:bodyPr/>
          <a:lstStyle/>
          <a:p>
            <a:r>
              <a:rPr lang="en-US" dirty="0" smtClean="0"/>
              <a:t>drewfustin@gmail.com | 6.5.2016</a:t>
            </a:r>
            <a:endParaRPr lang="en-US" dirty="0"/>
          </a:p>
        </p:txBody>
      </p:sp>
      <p:sp>
        <p:nvSpPr>
          <p:cNvPr id="6" name="Slide Number Placeholder 5"/>
          <p:cNvSpPr>
            <a:spLocks noGrp="1"/>
          </p:cNvSpPr>
          <p:nvPr>
            <p:ph type="sldNum" sz="quarter" idx="12"/>
          </p:nvPr>
        </p:nvSpPr>
        <p:spPr/>
        <p:txBody>
          <a:bodyPr/>
          <a:lstStyle>
            <a:lvl1pPr>
              <a:defRPr baseline="0">
                <a:solidFill>
                  <a:schemeClr val="bg1">
                    <a:alpha val="50000"/>
                  </a:schemeClr>
                </a:solidFill>
                <a:latin typeface="Lato Light" charset="0"/>
              </a:defRPr>
            </a:lvl1pPr>
          </a:lstStyle>
          <a:p>
            <a:fld id="{420DB9A7-16B7-0E4E-B79C-6B67571CD3A0}" type="slidenum">
              <a:rPr lang="en-US" smtClean="0"/>
              <a:pPr/>
              <a:t>‹#›</a:t>
            </a:fld>
            <a:endParaRPr lang="en-US" dirty="0"/>
          </a:p>
        </p:txBody>
      </p:sp>
    </p:spTree>
    <p:extLst>
      <p:ext uri="{BB962C8B-B14F-4D97-AF65-F5344CB8AC3E}">
        <p14:creationId xmlns:p14="http://schemas.microsoft.com/office/powerpoint/2010/main" val="908724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528B7-22BB-2544-84A1-CABD69F16FE1}" type="datetime1">
              <a:rPr lang="en-US" smtClean="0"/>
              <a:t>4/13/17</a:t>
            </a:fld>
            <a:endParaRPr lang="en-US"/>
          </a:p>
        </p:txBody>
      </p:sp>
      <p:sp>
        <p:nvSpPr>
          <p:cNvPr id="5" name="Footer Placeholder 4"/>
          <p:cNvSpPr>
            <a:spLocks noGrp="1"/>
          </p:cNvSpPr>
          <p:nvPr>
            <p:ph type="ftr" sz="quarter" idx="11"/>
          </p:nvPr>
        </p:nvSpPr>
        <p:spPr/>
        <p:txBody>
          <a:bodyPr/>
          <a:lstStyle/>
          <a:p>
            <a:r>
              <a:rPr lang="en-US" dirty="0" smtClean="0"/>
              <a:t>drewfustin@gmail.com | 6.5.2016</a:t>
            </a:r>
            <a:endParaRPr lang="en-US" dirty="0"/>
          </a:p>
        </p:txBody>
      </p:sp>
      <p:sp>
        <p:nvSpPr>
          <p:cNvPr id="6" name="Slide Number Placeholder 5"/>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112514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933389-760A-2847-8F0C-E8F226005A90}" type="datetime1">
              <a:rPr lang="en-US" smtClean="0"/>
              <a:t>4/13/17</a:t>
            </a:fld>
            <a:endParaRPr lang="en-US"/>
          </a:p>
        </p:txBody>
      </p:sp>
      <p:sp>
        <p:nvSpPr>
          <p:cNvPr id="5" name="Footer Placeholder 4"/>
          <p:cNvSpPr>
            <a:spLocks noGrp="1"/>
          </p:cNvSpPr>
          <p:nvPr>
            <p:ph type="ftr" sz="quarter" idx="11"/>
          </p:nvPr>
        </p:nvSpPr>
        <p:spPr/>
        <p:txBody>
          <a:bodyPr/>
          <a:lstStyle/>
          <a:p>
            <a:r>
              <a:rPr lang="en-US" dirty="0" smtClean="0"/>
              <a:t>drewfustin@gmail.com | 6.5.2016</a:t>
            </a:r>
            <a:endParaRPr lang="en-US" dirty="0"/>
          </a:p>
        </p:txBody>
      </p:sp>
      <p:sp>
        <p:nvSpPr>
          <p:cNvPr id="6" name="Slide Number Placeholder 5"/>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1652602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838200" y="365125"/>
            <a:ext cx="10515599" cy="1325562"/>
          </a:xfrm>
          <a:prstGeom prst="rect">
            <a:avLst/>
          </a:prstGeom>
          <a:noFill/>
          <a:ln>
            <a:noFill/>
          </a:ln>
        </p:spPr>
        <p:txBody>
          <a:bodyPr lIns="91425" tIns="91425" rIns="91425" bIns="91425" anchor="t" anchorCtr="0"/>
          <a:lstStyle>
            <a:lvl1pPr marL="0" marR="0" lvl="0" indent="0" algn="ctr" rtl="0">
              <a:spcBef>
                <a:spcPts val="0"/>
              </a:spcBef>
              <a:buClr>
                <a:schemeClr val="accent1"/>
              </a:buClr>
              <a:buFont typeface="Verdana"/>
              <a:buNone/>
              <a:defRPr sz="2133" b="1" i="0" u="none" strike="noStrike" cap="none">
                <a:solidFill>
                  <a:schemeClr val="accen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48" name="Shape 248"/>
          <p:cNvSpPr txBox="1">
            <a:spLocks noGrp="1"/>
          </p:cNvSpPr>
          <p:nvPr>
            <p:ph type="dt" idx="10"/>
          </p:nvPr>
        </p:nvSpPr>
        <p:spPr>
          <a:xfrm>
            <a:off x="838200" y="6356351"/>
            <a:ext cx="2743199" cy="36512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kern="0">
              <a:solidFill>
                <a:srgbClr val="000000"/>
              </a:solidFill>
            </a:endParaRPr>
          </a:p>
        </p:txBody>
      </p:sp>
      <p:sp>
        <p:nvSpPr>
          <p:cNvPr id="249" name="Shape 249"/>
          <p:cNvSpPr txBox="1">
            <a:spLocks noGrp="1"/>
          </p:cNvSpPr>
          <p:nvPr>
            <p:ph type="ftr" idx="11"/>
          </p:nvPr>
        </p:nvSpPr>
        <p:spPr>
          <a:xfrm>
            <a:off x="4038600" y="6356351"/>
            <a:ext cx="4114800" cy="36512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kern="0">
              <a:solidFill>
                <a:srgbClr val="000000"/>
              </a:solidFill>
            </a:endParaRPr>
          </a:p>
        </p:txBody>
      </p:sp>
      <p:sp>
        <p:nvSpPr>
          <p:cNvPr id="250" name="Shape 250"/>
          <p:cNvSpPr txBox="1">
            <a:spLocks noGrp="1"/>
          </p:cNvSpPr>
          <p:nvPr>
            <p:ph type="sldNum" idx="12"/>
          </p:nvPr>
        </p:nvSpPr>
        <p:spPr>
          <a:xfrm>
            <a:off x="11534589" y="6595939"/>
            <a:ext cx="657411" cy="262061"/>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latin typeface="Verdana"/>
                <a:ea typeface="Verdana"/>
                <a:cs typeface="Verdana"/>
                <a:sym typeface="Verdana"/>
              </a:rPr>
              <a:pPr algn="r">
                <a:buSzPct val="25000"/>
              </a:pPr>
              <a:t>‹#›</a:t>
            </a:fld>
            <a:endParaRPr lang="en-US" sz="933">
              <a:latin typeface="Verdana"/>
              <a:ea typeface="Verdana"/>
              <a:cs typeface="Verdana"/>
              <a:sym typeface="Verdan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0" y="5133880"/>
            <a:ext cx="12192000" cy="661939"/>
          </a:xfrm>
          <a:prstGeom prst="rect">
            <a:avLst/>
          </a:prstGeom>
          <a:noFill/>
          <a:ln>
            <a:noFill/>
          </a:ln>
        </p:spPr>
        <p:txBody>
          <a:bodyPr lIns="91425" tIns="91425" rIns="91425" bIns="91425" anchor="t" anchorCtr="0"/>
          <a:lstStyle>
            <a:lvl1pPr marL="0" marR="0" lvl="0" indent="0" algn="ctr" rtl="0">
              <a:spcBef>
                <a:spcPts val="0"/>
              </a:spcBef>
              <a:buClr>
                <a:srgbClr val="2D93FF"/>
              </a:buClr>
              <a:buFont typeface="Verdana"/>
              <a:buNone/>
              <a:defRPr sz="2400" b="1" i="0" u="none" strike="noStrike" cap="none">
                <a:solidFill>
                  <a:srgbClr val="2D93FF"/>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253" name="Shape 253" descr="SpotHero_Logotype_white-01.png"/>
          <p:cNvPicPr preferRelativeResize="0"/>
          <p:nvPr/>
        </p:nvPicPr>
        <p:blipFill rotWithShape="1">
          <a:blip r:embed="rId2">
            <a:alphaModFix/>
          </a:blip>
          <a:srcRect/>
          <a:stretch/>
        </p:blipFill>
        <p:spPr>
          <a:xfrm>
            <a:off x="3996260" y="1763708"/>
            <a:ext cx="4284127" cy="2696403"/>
          </a:xfrm>
          <a:prstGeom prst="rect">
            <a:avLst/>
          </a:prstGeom>
          <a:noFill/>
          <a:ln>
            <a:noFill/>
          </a:ln>
        </p:spPr>
      </p:pic>
      <p:sp>
        <p:nvSpPr>
          <p:cNvPr id="254" name="Shape 254"/>
          <p:cNvSpPr txBox="1">
            <a:spLocks noGrp="1"/>
          </p:cNvSpPr>
          <p:nvPr>
            <p:ph type="body" idx="1"/>
          </p:nvPr>
        </p:nvSpPr>
        <p:spPr>
          <a:xfrm>
            <a:off x="0" y="5803132"/>
            <a:ext cx="12192000" cy="446808"/>
          </a:xfrm>
          <a:prstGeom prst="rect">
            <a:avLst/>
          </a:prstGeom>
          <a:noFill/>
          <a:ln>
            <a:noFill/>
          </a:ln>
        </p:spPr>
        <p:txBody>
          <a:bodyPr lIns="91425" tIns="91425" rIns="91425" bIns="91425" anchor="t" anchorCtr="0"/>
          <a:lstStyle>
            <a:lvl1pPr marL="0" marR="0" lvl="0" indent="0" algn="ctr" rtl="0">
              <a:spcBef>
                <a:spcPts val="373"/>
              </a:spcBef>
              <a:buClr>
                <a:srgbClr val="2D93FF"/>
              </a:buClr>
              <a:buFont typeface="Arial"/>
              <a:buNone/>
              <a:defRPr sz="1867" b="0" i="0" u="none" strike="noStrike" cap="none">
                <a:solidFill>
                  <a:srgbClr val="2D93FF"/>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Alterate Title Slide">
    <p:bg>
      <p:bgPr>
        <a:blipFill rotWithShape="1">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3321051" y="2540158"/>
            <a:ext cx="7150099" cy="592420"/>
          </a:xfrm>
          <a:prstGeom prst="rect">
            <a:avLst/>
          </a:prstGeom>
          <a:noFill/>
          <a:ln>
            <a:noFill/>
          </a:ln>
        </p:spPr>
        <p:txBody>
          <a:bodyPr lIns="91425" tIns="91425" rIns="91425" bIns="91425" anchor="t" anchorCtr="0"/>
          <a:lstStyle>
            <a:lvl1pPr marL="0" marR="0" lvl="0" indent="0" algn="l" rtl="0">
              <a:spcBef>
                <a:spcPts val="587"/>
              </a:spcBef>
              <a:buClr>
                <a:schemeClr val="lt1"/>
              </a:buClr>
              <a:buFont typeface="Arial"/>
              <a:buNone/>
              <a:defRPr sz="2933" b="1" i="0" u="none" strike="noStrike" cap="none">
                <a:solidFill>
                  <a:schemeClr val="lt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257" name="Shape 257" descr="SpotHero_Logotype_white-01.png"/>
          <p:cNvPicPr preferRelativeResize="0"/>
          <p:nvPr/>
        </p:nvPicPr>
        <p:blipFill rotWithShape="1">
          <a:blip r:embed="rId3">
            <a:alphaModFix/>
          </a:blip>
          <a:srcRect/>
          <a:stretch/>
        </p:blipFill>
        <p:spPr>
          <a:xfrm>
            <a:off x="10222153" y="5462016"/>
            <a:ext cx="1507506" cy="948815"/>
          </a:xfrm>
          <a:prstGeom prst="rect">
            <a:avLst/>
          </a:prstGeom>
          <a:noFill/>
          <a:ln>
            <a:noFill/>
          </a:ln>
        </p:spPr>
      </p:pic>
      <p:sp>
        <p:nvSpPr>
          <p:cNvPr id="258" name="Shape 258"/>
          <p:cNvSpPr txBox="1">
            <a:spLocks noGrp="1"/>
          </p:cNvSpPr>
          <p:nvPr>
            <p:ph type="body" idx="2"/>
          </p:nvPr>
        </p:nvSpPr>
        <p:spPr>
          <a:xfrm>
            <a:off x="3321051" y="3132580"/>
            <a:ext cx="7177615" cy="410633"/>
          </a:xfrm>
          <a:prstGeom prst="rect">
            <a:avLst/>
          </a:prstGeom>
          <a:noFill/>
          <a:ln>
            <a:noFill/>
          </a:ln>
        </p:spPr>
        <p:txBody>
          <a:bodyPr lIns="91425" tIns="91425" rIns="91425" bIns="91425" anchor="t" anchorCtr="0"/>
          <a:lstStyle>
            <a:lvl1pPr marL="0" marR="0" lvl="0" indent="0" algn="l" rtl="0">
              <a:spcBef>
                <a:spcPts val="373"/>
              </a:spcBef>
              <a:buClr>
                <a:schemeClr val="lt1"/>
              </a:buClr>
              <a:buFont typeface="Arial"/>
              <a:buNone/>
              <a:defRPr sz="1867" b="0" i="0" u="none" strike="noStrike" cap="none">
                <a:solidFill>
                  <a:schemeClr val="lt1"/>
                </a:solidFill>
                <a:latin typeface="Verdana"/>
                <a:ea typeface="Verdana"/>
                <a:cs typeface="Verdana"/>
                <a:sym typeface="Verdana"/>
              </a:defRPr>
            </a:lvl1pPr>
            <a:lvl2pPr marL="609585" marR="0" lvl="1" indent="-12684" algn="l" rtl="0">
              <a:spcBef>
                <a:spcPts val="373"/>
              </a:spcBef>
              <a:buClr>
                <a:schemeClr val="lt1"/>
              </a:buClr>
              <a:buFont typeface="Arial"/>
              <a:buNone/>
              <a:defRPr sz="1867" b="0" i="0" u="none" strike="noStrike" cap="none">
                <a:solidFill>
                  <a:schemeClr val="lt1"/>
                </a:solidFill>
                <a:latin typeface="Verdana"/>
                <a:ea typeface="Verdana"/>
                <a:cs typeface="Verdana"/>
                <a:sym typeface="Verdana"/>
              </a:defRPr>
            </a:lvl2pPr>
            <a:lvl3pPr marL="1219170" marR="0" lvl="2" indent="-12669" algn="l" rtl="0">
              <a:spcBef>
                <a:spcPts val="373"/>
              </a:spcBef>
              <a:buClr>
                <a:schemeClr val="lt1"/>
              </a:buClr>
              <a:buFont typeface="Arial"/>
              <a:buNone/>
              <a:defRPr sz="1867" b="0" i="0" u="none" strike="noStrike" cap="none">
                <a:solidFill>
                  <a:schemeClr val="lt1"/>
                </a:solidFill>
                <a:latin typeface="Verdana"/>
                <a:ea typeface="Verdana"/>
                <a:cs typeface="Verdana"/>
                <a:sym typeface="Verdana"/>
              </a:defRPr>
            </a:lvl3pPr>
            <a:lvl4pPr marL="1828754" marR="0" lvl="3" indent="-12654" algn="l" rtl="0">
              <a:spcBef>
                <a:spcPts val="373"/>
              </a:spcBef>
              <a:buClr>
                <a:schemeClr val="lt1"/>
              </a:buClr>
              <a:buFont typeface="Arial"/>
              <a:buNone/>
              <a:defRPr sz="1867" b="0" i="0" u="none" strike="noStrike" cap="none">
                <a:solidFill>
                  <a:schemeClr val="lt1"/>
                </a:solidFill>
                <a:latin typeface="Verdana"/>
                <a:ea typeface="Verdana"/>
                <a:cs typeface="Verdana"/>
                <a:sym typeface="Verdana"/>
              </a:defRPr>
            </a:lvl4pPr>
            <a:lvl5pPr marL="2438339" marR="0" lvl="4" indent="-12638" algn="l" rtl="0">
              <a:spcBef>
                <a:spcPts val="373"/>
              </a:spcBef>
              <a:buClr>
                <a:schemeClr val="lt1"/>
              </a:buClr>
              <a:buFont typeface="Arial"/>
              <a:buNone/>
              <a:defRPr sz="1867" b="0" i="0" u="none" strike="noStrike" cap="none">
                <a:solidFill>
                  <a:schemeClr val="lt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Divider Slide">
    <p:bg>
      <p:bgPr>
        <a:solidFill>
          <a:schemeClr val="accent1"/>
        </a:solidFill>
        <a:effectLst/>
      </p:bgPr>
    </p:bg>
    <p:spTree>
      <p:nvGrpSpPr>
        <p:cNvPr id="1" name="Shape 259"/>
        <p:cNvGrpSpPr/>
        <p:nvPr/>
      </p:nvGrpSpPr>
      <p:grpSpPr>
        <a:xfrm>
          <a:off x="0" y="0"/>
          <a:ext cx="0" cy="0"/>
          <a:chOff x="0" y="0"/>
          <a:chExt cx="0" cy="0"/>
        </a:xfrm>
      </p:grpSpPr>
      <p:sp>
        <p:nvSpPr>
          <p:cNvPr id="260" name="Shape 260"/>
          <p:cNvSpPr/>
          <p:nvPr/>
        </p:nvSpPr>
        <p:spPr>
          <a:xfrm>
            <a:off x="0" y="2682239"/>
            <a:ext cx="12192000" cy="4175759"/>
          </a:xfrm>
          <a:prstGeom prst="rect">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261" name="Shape 261"/>
          <p:cNvSpPr/>
          <p:nvPr/>
        </p:nvSpPr>
        <p:spPr>
          <a:xfrm>
            <a:off x="4738428" y="1298058"/>
            <a:ext cx="2698691" cy="2698691"/>
          </a:xfrm>
          <a:prstGeom prst="ellipse">
            <a:avLst/>
          </a:prstGeom>
          <a:solidFill>
            <a:schemeClr val="dk2"/>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pic>
        <p:nvPicPr>
          <p:cNvPr id="262" name="Shape 262"/>
          <p:cNvPicPr preferRelativeResize="0"/>
          <p:nvPr/>
        </p:nvPicPr>
        <p:blipFill rotWithShape="1">
          <a:blip r:embed="rId2">
            <a:alphaModFix/>
          </a:blip>
          <a:srcRect/>
          <a:stretch/>
        </p:blipFill>
        <p:spPr>
          <a:xfrm>
            <a:off x="5457369" y="2162883"/>
            <a:ext cx="1285000" cy="1359688"/>
          </a:xfrm>
          <a:prstGeom prst="rect">
            <a:avLst/>
          </a:prstGeom>
          <a:noFill/>
          <a:ln>
            <a:noFill/>
          </a:ln>
        </p:spPr>
      </p:pic>
      <p:sp>
        <p:nvSpPr>
          <p:cNvPr id="263" name="Shape 263"/>
          <p:cNvSpPr txBox="1">
            <a:spLocks noGrp="1"/>
          </p:cNvSpPr>
          <p:nvPr>
            <p:ph type="ctrTitle"/>
          </p:nvPr>
        </p:nvSpPr>
        <p:spPr>
          <a:xfrm>
            <a:off x="0" y="4585639"/>
            <a:ext cx="12192000" cy="661939"/>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Verdana"/>
              <a:buNone/>
              <a:defRPr sz="2133" b="0" i="0" u="none" strike="noStrike" cap="none">
                <a:solidFill>
                  <a:schemeClr val="dk2"/>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4" name="Shape 264"/>
          <p:cNvSpPr txBox="1">
            <a:spLocks noGrp="1"/>
          </p:cNvSpPr>
          <p:nvPr>
            <p:ph type="subTitle" idx="1"/>
          </p:nvPr>
        </p:nvSpPr>
        <p:spPr>
          <a:xfrm>
            <a:off x="0" y="5247576"/>
            <a:ext cx="12189512" cy="676616"/>
          </a:xfrm>
          <a:prstGeom prst="rect">
            <a:avLst/>
          </a:prstGeom>
          <a:noFill/>
          <a:ln>
            <a:noFill/>
          </a:ln>
        </p:spPr>
        <p:txBody>
          <a:bodyPr lIns="91425" tIns="91425" rIns="91425" bIns="91425" anchor="t" anchorCtr="0"/>
          <a:lstStyle>
            <a:lvl1pPr marL="0" marR="0" lvl="0" indent="0" algn="ctr" rtl="0">
              <a:spcBef>
                <a:spcPts val="320"/>
              </a:spcBef>
              <a:buClr>
                <a:schemeClr val="accent1"/>
              </a:buClr>
              <a:buFont typeface="Arial"/>
              <a:buNone/>
              <a:defRPr sz="1600" b="0" i="0" u="none" strike="noStrike" cap="none">
                <a:solidFill>
                  <a:schemeClr val="dk2"/>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lternate Secondary Slide">
    <p:bg>
      <p:bgPr>
        <a:blipFill rotWithShape="1">
          <a:blip r:embed="rId2">
            <a:alphaModFix/>
          </a:blip>
          <a:stretch>
            <a:fillRect/>
          </a:stretch>
        </a:blipFill>
        <a:effectLst/>
      </p:bgPr>
    </p:bg>
    <p:spTree>
      <p:nvGrpSpPr>
        <p:cNvPr id="1" name="Shape 265"/>
        <p:cNvGrpSpPr/>
        <p:nvPr/>
      </p:nvGrpSpPr>
      <p:grpSpPr>
        <a:xfrm>
          <a:off x="0" y="0"/>
          <a:ext cx="0" cy="0"/>
          <a:chOff x="0" y="0"/>
          <a:chExt cx="0" cy="0"/>
        </a:xfrm>
      </p:grpSpPr>
      <p:sp>
        <p:nvSpPr>
          <p:cNvPr id="266" name="Shape 266"/>
          <p:cNvSpPr txBox="1">
            <a:spLocks noGrp="1"/>
          </p:cNvSpPr>
          <p:nvPr>
            <p:ph type="ctrTitle"/>
          </p:nvPr>
        </p:nvSpPr>
        <p:spPr>
          <a:xfrm>
            <a:off x="607112" y="5047491"/>
            <a:ext cx="12192000" cy="661939"/>
          </a:xfrm>
          <a:prstGeom prst="rect">
            <a:avLst/>
          </a:prstGeom>
          <a:noFill/>
          <a:ln>
            <a:noFill/>
          </a:ln>
        </p:spPr>
        <p:txBody>
          <a:bodyPr lIns="91425" tIns="91425" rIns="91425" bIns="91425" anchor="t" anchorCtr="0"/>
          <a:lstStyle>
            <a:lvl1pPr marL="0" marR="0" lvl="0" indent="0" algn="l" rtl="0">
              <a:spcBef>
                <a:spcPts val="0"/>
              </a:spcBef>
              <a:buClr>
                <a:srgbClr val="FFFFFF"/>
              </a:buClr>
              <a:buFont typeface="Verdana"/>
              <a:buNone/>
              <a:defRPr sz="2133" b="0" i="0" u="none" strike="noStrike" cap="none">
                <a:solidFill>
                  <a:srgbClr val="FFFFFF"/>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7" name="Shape 267"/>
          <p:cNvSpPr txBox="1">
            <a:spLocks noGrp="1"/>
          </p:cNvSpPr>
          <p:nvPr>
            <p:ph type="subTitle" idx="1"/>
          </p:nvPr>
        </p:nvSpPr>
        <p:spPr>
          <a:xfrm>
            <a:off x="609600" y="5465589"/>
            <a:ext cx="12189512" cy="676616"/>
          </a:xfrm>
          <a:prstGeom prst="rect">
            <a:avLst/>
          </a:prstGeom>
          <a:noFill/>
          <a:ln>
            <a:noFill/>
          </a:ln>
        </p:spPr>
        <p:txBody>
          <a:bodyPr lIns="91425" tIns="91425" rIns="91425" bIns="91425" anchor="t" anchorCtr="0"/>
          <a:lstStyle>
            <a:lvl1pPr marL="0" marR="0" lvl="0" indent="0" algn="l" rtl="0">
              <a:spcBef>
                <a:spcPts val="320"/>
              </a:spcBef>
              <a:buClr>
                <a:schemeClr val="accent1"/>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 Column Bullet &amp; Info Slide">
    <p:spTree>
      <p:nvGrpSpPr>
        <p:cNvPr id="1" name="Shape 268"/>
        <p:cNvGrpSpPr/>
        <p:nvPr/>
      </p:nvGrpSpPr>
      <p:grpSpPr>
        <a:xfrm>
          <a:off x="0" y="0"/>
          <a:ext cx="0" cy="0"/>
          <a:chOff x="0" y="0"/>
          <a:chExt cx="0" cy="0"/>
        </a:xfrm>
      </p:grpSpPr>
      <p:sp>
        <p:nvSpPr>
          <p:cNvPr id="269" name="Shape 269"/>
          <p:cNvSpPr txBox="1">
            <a:spLocks noGrp="1"/>
          </p:cNvSpPr>
          <p:nvPr>
            <p:ph type="subTitle" idx="1"/>
          </p:nvPr>
        </p:nvSpPr>
        <p:spPr>
          <a:xfrm>
            <a:off x="1015626" y="1572683"/>
            <a:ext cx="4156096" cy="3903133"/>
          </a:xfrm>
          <a:prstGeom prst="rect">
            <a:avLst/>
          </a:prstGeom>
          <a:noFill/>
          <a:ln>
            <a:noFill/>
          </a:ln>
        </p:spPr>
        <p:txBody>
          <a:bodyPr lIns="91425" tIns="91425" rIns="91425" bIns="91425" anchor="t" anchorCtr="0"/>
          <a:lstStyle>
            <a:lvl1pPr marL="380990" marR="0" lvl="0" indent="-262435" algn="l" rtl="0">
              <a:spcBef>
                <a:spcPts val="373"/>
              </a:spcBef>
              <a:buClr>
                <a:schemeClr val="accent1"/>
              </a:buClr>
              <a:buSzPct val="98263"/>
              <a:buFont typeface="Arial"/>
              <a:buChar char="•"/>
              <a:defRPr sz="1867" b="0" i="0" u="none" strike="noStrike" cap="none">
                <a:solidFill>
                  <a:srgbClr val="000000"/>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270" name="Shape 270"/>
          <p:cNvSpPr txBox="1">
            <a:spLocks noGrp="1"/>
          </p:cNvSpPr>
          <p:nvPr>
            <p:ph type="body" idx="2"/>
          </p:nvPr>
        </p:nvSpPr>
        <p:spPr>
          <a:xfrm>
            <a:off x="7027334" y="1572683"/>
            <a:ext cx="4282016" cy="3903133"/>
          </a:xfrm>
          <a:prstGeom prst="rect">
            <a:avLst/>
          </a:prstGeom>
          <a:noFill/>
          <a:ln w="12700" cap="flat" cmpd="sng">
            <a:solidFill>
              <a:schemeClr val="dk1"/>
            </a:solidFill>
            <a:prstDash val="solid"/>
            <a:round/>
            <a:headEnd type="none" w="med" len="med"/>
            <a:tailEnd type="none" w="med" len="med"/>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1" name="Shape 271"/>
          <p:cNvSpPr txBox="1">
            <a:spLocks noGrp="1"/>
          </p:cNvSpPr>
          <p:nvPr>
            <p:ph type="body" idx="3"/>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2" name="Shape 272"/>
          <p:cNvSpPr/>
          <p:nvPr/>
        </p:nvSpPr>
        <p:spPr>
          <a:xfrm>
            <a:off x="358364" y="6435132"/>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273" name="Shape 273"/>
          <p:cNvSpPr/>
          <p:nvPr/>
        </p:nvSpPr>
        <p:spPr>
          <a:xfrm>
            <a:off x="0" y="6608767"/>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274" name="Shape 274"/>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275" name="Shape 275"/>
          <p:cNvPicPr preferRelativeResize="0"/>
          <p:nvPr/>
        </p:nvPicPr>
        <p:blipFill rotWithShape="1">
          <a:blip r:embed="rId2">
            <a:alphaModFix/>
          </a:blip>
          <a:srcRect/>
          <a:stretch/>
        </p:blipFill>
        <p:spPr>
          <a:xfrm>
            <a:off x="447395" y="6526280"/>
            <a:ext cx="237712" cy="2515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with Icons">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8" name="Shape 278"/>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279" name="Shape 279"/>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280" name="Shape 280"/>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281" name="Shape 281"/>
          <p:cNvPicPr preferRelativeResize="0"/>
          <p:nvPr/>
        </p:nvPicPr>
        <p:blipFill rotWithShape="1">
          <a:blip r:embed="rId2">
            <a:alphaModFix/>
          </a:blip>
          <a:srcRect/>
          <a:stretch/>
        </p:blipFill>
        <p:spPr>
          <a:xfrm>
            <a:off x="447395" y="6528430"/>
            <a:ext cx="237712" cy="251529"/>
          </a:xfrm>
          <a:prstGeom prst="rect">
            <a:avLst/>
          </a:prstGeom>
          <a:noFill/>
          <a:ln>
            <a:noFill/>
          </a:ln>
        </p:spPr>
      </p:pic>
      <p:pic>
        <p:nvPicPr>
          <p:cNvPr id="282" name="Shape 282"/>
          <p:cNvPicPr preferRelativeResize="0"/>
          <p:nvPr/>
        </p:nvPicPr>
        <p:blipFill rotWithShape="1">
          <a:blip r:embed="rId3">
            <a:alphaModFix/>
          </a:blip>
          <a:srcRect/>
          <a:stretch/>
        </p:blipFill>
        <p:spPr>
          <a:xfrm>
            <a:off x="669616" y="3523778"/>
            <a:ext cx="597116" cy="597116"/>
          </a:xfrm>
          <a:prstGeom prst="rect">
            <a:avLst/>
          </a:prstGeom>
          <a:noFill/>
          <a:ln>
            <a:noFill/>
          </a:ln>
        </p:spPr>
      </p:pic>
      <p:pic>
        <p:nvPicPr>
          <p:cNvPr id="283" name="Shape 283"/>
          <p:cNvPicPr preferRelativeResize="0"/>
          <p:nvPr/>
        </p:nvPicPr>
        <p:blipFill rotWithShape="1">
          <a:blip r:embed="rId4">
            <a:alphaModFix/>
          </a:blip>
          <a:srcRect/>
          <a:stretch/>
        </p:blipFill>
        <p:spPr>
          <a:xfrm>
            <a:off x="6629289" y="1462871"/>
            <a:ext cx="548807" cy="548807"/>
          </a:xfrm>
          <a:prstGeom prst="rect">
            <a:avLst/>
          </a:prstGeom>
          <a:noFill/>
          <a:ln>
            <a:noFill/>
          </a:ln>
        </p:spPr>
      </p:pic>
      <p:pic>
        <p:nvPicPr>
          <p:cNvPr id="284" name="Shape 284"/>
          <p:cNvPicPr preferRelativeResize="0"/>
          <p:nvPr/>
        </p:nvPicPr>
        <p:blipFill rotWithShape="1">
          <a:blip r:embed="rId5">
            <a:alphaModFix/>
          </a:blip>
          <a:srcRect/>
          <a:stretch/>
        </p:blipFill>
        <p:spPr>
          <a:xfrm>
            <a:off x="705816" y="1450765"/>
            <a:ext cx="560916" cy="560916"/>
          </a:xfrm>
          <a:prstGeom prst="rect">
            <a:avLst/>
          </a:prstGeom>
          <a:noFill/>
          <a:ln>
            <a:noFill/>
          </a:ln>
        </p:spPr>
      </p:pic>
      <p:pic>
        <p:nvPicPr>
          <p:cNvPr id="285" name="Shape 285"/>
          <p:cNvPicPr preferRelativeResize="0"/>
          <p:nvPr/>
        </p:nvPicPr>
        <p:blipFill rotWithShape="1">
          <a:blip r:embed="rId6">
            <a:alphaModFix/>
          </a:blip>
          <a:srcRect/>
          <a:stretch/>
        </p:blipFill>
        <p:spPr>
          <a:xfrm>
            <a:off x="6629289" y="3523778"/>
            <a:ext cx="645271" cy="645271"/>
          </a:xfrm>
          <a:prstGeom prst="rect">
            <a:avLst/>
          </a:prstGeom>
          <a:noFill/>
          <a:ln>
            <a:noFill/>
          </a:ln>
        </p:spPr>
      </p:pic>
      <p:sp>
        <p:nvSpPr>
          <p:cNvPr id="286" name="Shape 286"/>
          <p:cNvSpPr txBox="1">
            <a:spLocks noGrp="1"/>
          </p:cNvSpPr>
          <p:nvPr>
            <p:ph type="body" idx="2"/>
          </p:nvPr>
        </p:nvSpPr>
        <p:spPr>
          <a:xfrm>
            <a:off x="1476587" y="1472730"/>
            <a:ext cx="3860799"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87" name="Shape 287"/>
          <p:cNvSpPr txBox="1">
            <a:spLocks noGrp="1"/>
          </p:cNvSpPr>
          <p:nvPr>
            <p:ph type="body" idx="3"/>
          </p:nvPr>
        </p:nvSpPr>
        <p:spPr>
          <a:xfrm>
            <a:off x="1476587" y="1919347"/>
            <a:ext cx="3860799" cy="102482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88" name="Shape 288"/>
          <p:cNvSpPr txBox="1">
            <a:spLocks noGrp="1"/>
          </p:cNvSpPr>
          <p:nvPr>
            <p:ph type="body" idx="4"/>
          </p:nvPr>
        </p:nvSpPr>
        <p:spPr>
          <a:xfrm>
            <a:off x="7423572" y="1472730"/>
            <a:ext cx="3860799"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89" name="Shape 289"/>
          <p:cNvSpPr txBox="1">
            <a:spLocks noGrp="1"/>
          </p:cNvSpPr>
          <p:nvPr>
            <p:ph type="body" idx="5"/>
          </p:nvPr>
        </p:nvSpPr>
        <p:spPr>
          <a:xfrm>
            <a:off x="7423572" y="1919347"/>
            <a:ext cx="3860799" cy="102482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90" name="Shape 290"/>
          <p:cNvSpPr txBox="1">
            <a:spLocks noGrp="1"/>
          </p:cNvSpPr>
          <p:nvPr>
            <p:ph type="body" idx="6"/>
          </p:nvPr>
        </p:nvSpPr>
        <p:spPr>
          <a:xfrm>
            <a:off x="7423572" y="3528326"/>
            <a:ext cx="3860799"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91" name="Shape 291"/>
          <p:cNvSpPr txBox="1">
            <a:spLocks noGrp="1"/>
          </p:cNvSpPr>
          <p:nvPr>
            <p:ph type="body" idx="7"/>
          </p:nvPr>
        </p:nvSpPr>
        <p:spPr>
          <a:xfrm>
            <a:off x="7423572" y="3974942"/>
            <a:ext cx="3860799" cy="102482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92" name="Shape 292"/>
          <p:cNvSpPr txBox="1">
            <a:spLocks noGrp="1"/>
          </p:cNvSpPr>
          <p:nvPr>
            <p:ph type="body" idx="8"/>
          </p:nvPr>
        </p:nvSpPr>
        <p:spPr>
          <a:xfrm>
            <a:off x="1476587" y="3528326"/>
            <a:ext cx="3860799"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93" name="Shape 293"/>
          <p:cNvSpPr txBox="1">
            <a:spLocks noGrp="1"/>
          </p:cNvSpPr>
          <p:nvPr>
            <p:ph type="body" idx="9"/>
          </p:nvPr>
        </p:nvSpPr>
        <p:spPr>
          <a:xfrm>
            <a:off x="1476587" y="3974942"/>
            <a:ext cx="3860799" cy="1024827"/>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with numbers">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96" name="Shape 296"/>
          <p:cNvSpPr txBox="1"/>
          <p:nvPr/>
        </p:nvSpPr>
        <p:spPr>
          <a:xfrm>
            <a:off x="11654117" y="6602297"/>
            <a:ext cx="540112" cy="256796"/>
          </a:xfrm>
          <a:prstGeom prst="rect">
            <a:avLst/>
          </a:prstGeom>
          <a:noFill/>
          <a:ln>
            <a:noFill/>
          </a:ln>
        </p:spPr>
        <p:txBody>
          <a:bodyPr lIns="121900" tIns="60950" rIns="121900" bIns="60950" anchor="ctr" anchorCtr="0">
            <a:noAutofit/>
          </a:bodyPr>
          <a:lstStyle/>
          <a:p>
            <a:pPr algn="r">
              <a:buSzPct val="25000"/>
            </a:pPr>
            <a:fld id="{00000000-1234-1234-1234-123412341234}" type="slidenum">
              <a:rPr lang="en-US" sz="933" kern="0">
                <a:solidFill>
                  <a:srgbClr val="FFFFFF"/>
                </a:solidFill>
                <a:latin typeface="Verdana"/>
                <a:ea typeface="Verdana"/>
                <a:cs typeface="Verdana"/>
                <a:sym typeface="Verdana"/>
              </a:rPr>
              <a:pPr algn="r">
                <a:buSzPct val="25000"/>
              </a:pPr>
              <a:t>‹#›</a:t>
            </a:fld>
            <a:endParaRPr lang="en-US" sz="933" kern="0">
              <a:solidFill>
                <a:srgbClr val="FFFFFF"/>
              </a:solidFill>
              <a:latin typeface="Verdana"/>
              <a:ea typeface="Verdana"/>
              <a:cs typeface="Verdana"/>
              <a:sym typeface="Verdana"/>
            </a:endParaRPr>
          </a:p>
        </p:txBody>
      </p:sp>
      <p:sp>
        <p:nvSpPr>
          <p:cNvPr id="297" name="Shape 297"/>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298" name="Shape 298"/>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299" name="Shape 299"/>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00" name="Shape 300"/>
          <p:cNvPicPr preferRelativeResize="0"/>
          <p:nvPr/>
        </p:nvPicPr>
        <p:blipFill rotWithShape="1">
          <a:blip r:embed="rId2">
            <a:alphaModFix/>
          </a:blip>
          <a:srcRect/>
          <a:stretch/>
        </p:blipFill>
        <p:spPr>
          <a:xfrm>
            <a:off x="447395" y="6528430"/>
            <a:ext cx="237712" cy="251529"/>
          </a:xfrm>
          <a:prstGeom prst="rect">
            <a:avLst/>
          </a:prstGeom>
          <a:noFill/>
          <a:ln>
            <a:noFill/>
          </a:ln>
        </p:spPr>
      </p:pic>
      <p:sp>
        <p:nvSpPr>
          <p:cNvPr id="301" name="Shape 301"/>
          <p:cNvSpPr/>
          <p:nvPr/>
        </p:nvSpPr>
        <p:spPr>
          <a:xfrm>
            <a:off x="2885375" y="1137751"/>
            <a:ext cx="362955" cy="362955"/>
          </a:xfrm>
          <a:prstGeom prst="ellipse">
            <a:avLst/>
          </a:prstGeom>
          <a:solidFill>
            <a:schemeClr val="dk2"/>
          </a:solidFill>
          <a:ln>
            <a:noFill/>
          </a:ln>
        </p:spPr>
        <p:txBody>
          <a:bodyPr lIns="91425" tIns="45700" rIns="91425" bIns="45700" anchor="ctr" anchorCtr="0">
            <a:noAutofit/>
          </a:bodyPr>
          <a:lstStyle/>
          <a:p>
            <a:pPr algn="ctr"/>
            <a:endParaRPr sz="2400" kern="0">
              <a:solidFill>
                <a:srgbClr val="3FBFAD"/>
              </a:solidFill>
              <a:ea typeface="Arial"/>
              <a:cs typeface="Arial"/>
              <a:sym typeface="Arial"/>
            </a:endParaRPr>
          </a:p>
        </p:txBody>
      </p:sp>
      <p:sp>
        <p:nvSpPr>
          <p:cNvPr id="302" name="Shape 302"/>
          <p:cNvSpPr txBox="1"/>
          <p:nvPr/>
        </p:nvSpPr>
        <p:spPr>
          <a:xfrm>
            <a:off x="2877026" y="1137751"/>
            <a:ext cx="373943" cy="362955"/>
          </a:xfrm>
          <a:prstGeom prst="rect">
            <a:avLst/>
          </a:prstGeom>
          <a:noFill/>
          <a:ln>
            <a:noFill/>
          </a:ln>
        </p:spPr>
        <p:txBody>
          <a:bodyPr lIns="91425" tIns="45700" rIns="91425" bIns="45700" anchor="t" anchorCtr="0">
            <a:noAutofit/>
          </a:bodyPr>
          <a:lstStyle/>
          <a:p>
            <a:pPr>
              <a:buClr>
                <a:srgbClr val="1459FF"/>
              </a:buClr>
              <a:buSzPct val="25000"/>
              <a:buFont typeface="Arial"/>
              <a:buNone/>
            </a:pPr>
            <a:r>
              <a:rPr lang="en-US" sz="1467" b="1" kern="0">
                <a:solidFill>
                  <a:srgbClr val="FFFFFF"/>
                </a:solidFill>
                <a:latin typeface="Verdana"/>
                <a:ea typeface="Verdana"/>
                <a:cs typeface="Verdana"/>
                <a:sym typeface="Verdana"/>
              </a:rPr>
              <a:t>1</a:t>
            </a:r>
          </a:p>
        </p:txBody>
      </p:sp>
      <p:sp>
        <p:nvSpPr>
          <p:cNvPr id="303" name="Shape 303"/>
          <p:cNvSpPr/>
          <p:nvPr/>
        </p:nvSpPr>
        <p:spPr>
          <a:xfrm>
            <a:off x="2885375" y="2698786"/>
            <a:ext cx="362955" cy="362955"/>
          </a:xfrm>
          <a:prstGeom prst="ellipse">
            <a:avLst/>
          </a:prstGeom>
          <a:solidFill>
            <a:schemeClr val="dk2"/>
          </a:solidFill>
          <a:ln>
            <a:noFill/>
          </a:ln>
        </p:spPr>
        <p:txBody>
          <a:bodyPr lIns="91425" tIns="45700" rIns="91425" bIns="45700" anchor="ctr" anchorCtr="0">
            <a:noAutofit/>
          </a:bodyPr>
          <a:lstStyle/>
          <a:p>
            <a:pPr algn="ctr"/>
            <a:endParaRPr sz="2400" kern="0">
              <a:solidFill>
                <a:srgbClr val="3FBFAD"/>
              </a:solidFill>
              <a:ea typeface="Arial"/>
              <a:cs typeface="Arial"/>
              <a:sym typeface="Arial"/>
            </a:endParaRPr>
          </a:p>
        </p:txBody>
      </p:sp>
      <p:sp>
        <p:nvSpPr>
          <p:cNvPr id="304" name="Shape 304"/>
          <p:cNvSpPr txBox="1"/>
          <p:nvPr/>
        </p:nvSpPr>
        <p:spPr>
          <a:xfrm>
            <a:off x="2877026" y="2698786"/>
            <a:ext cx="373943" cy="362955"/>
          </a:xfrm>
          <a:prstGeom prst="rect">
            <a:avLst/>
          </a:prstGeom>
          <a:noFill/>
          <a:ln>
            <a:noFill/>
          </a:ln>
        </p:spPr>
        <p:txBody>
          <a:bodyPr lIns="91425" tIns="45700" rIns="91425" bIns="45700" anchor="t" anchorCtr="0">
            <a:noAutofit/>
          </a:bodyPr>
          <a:lstStyle/>
          <a:p>
            <a:pPr>
              <a:buClr>
                <a:srgbClr val="1459FF"/>
              </a:buClr>
              <a:buSzPct val="25000"/>
              <a:buFont typeface="Arial"/>
              <a:buNone/>
            </a:pPr>
            <a:r>
              <a:rPr lang="en-US" sz="1467" b="1" kern="0">
                <a:solidFill>
                  <a:srgbClr val="FFFFFF"/>
                </a:solidFill>
                <a:latin typeface="Verdana"/>
                <a:ea typeface="Verdana"/>
                <a:cs typeface="Verdana"/>
                <a:sym typeface="Verdana"/>
              </a:rPr>
              <a:t>2</a:t>
            </a:r>
          </a:p>
        </p:txBody>
      </p:sp>
      <p:sp>
        <p:nvSpPr>
          <p:cNvPr id="305" name="Shape 305"/>
          <p:cNvSpPr/>
          <p:nvPr/>
        </p:nvSpPr>
        <p:spPr>
          <a:xfrm>
            <a:off x="2885375" y="4259821"/>
            <a:ext cx="362955" cy="362955"/>
          </a:xfrm>
          <a:prstGeom prst="ellipse">
            <a:avLst/>
          </a:prstGeom>
          <a:solidFill>
            <a:schemeClr val="dk2"/>
          </a:solidFill>
          <a:ln>
            <a:noFill/>
          </a:ln>
        </p:spPr>
        <p:txBody>
          <a:bodyPr lIns="91425" tIns="45700" rIns="91425" bIns="45700" anchor="ctr" anchorCtr="0">
            <a:noAutofit/>
          </a:bodyPr>
          <a:lstStyle/>
          <a:p>
            <a:pPr algn="ctr"/>
            <a:endParaRPr sz="2400" kern="0">
              <a:solidFill>
                <a:srgbClr val="3FBFAD"/>
              </a:solidFill>
              <a:ea typeface="Arial"/>
              <a:cs typeface="Arial"/>
              <a:sym typeface="Arial"/>
            </a:endParaRPr>
          </a:p>
        </p:txBody>
      </p:sp>
      <p:sp>
        <p:nvSpPr>
          <p:cNvPr id="306" name="Shape 306"/>
          <p:cNvSpPr txBox="1"/>
          <p:nvPr/>
        </p:nvSpPr>
        <p:spPr>
          <a:xfrm>
            <a:off x="2877026" y="4259821"/>
            <a:ext cx="373943" cy="362955"/>
          </a:xfrm>
          <a:prstGeom prst="rect">
            <a:avLst/>
          </a:prstGeom>
          <a:noFill/>
          <a:ln>
            <a:noFill/>
          </a:ln>
        </p:spPr>
        <p:txBody>
          <a:bodyPr lIns="91425" tIns="45700" rIns="91425" bIns="45700" anchor="t" anchorCtr="0">
            <a:noAutofit/>
          </a:bodyPr>
          <a:lstStyle/>
          <a:p>
            <a:pPr>
              <a:buClr>
                <a:srgbClr val="1459FF"/>
              </a:buClr>
              <a:buSzPct val="25000"/>
              <a:buFont typeface="Arial"/>
              <a:buNone/>
            </a:pPr>
            <a:r>
              <a:rPr lang="en-US" sz="1467" b="1" kern="0">
                <a:solidFill>
                  <a:srgbClr val="FFFFFF"/>
                </a:solidFill>
                <a:latin typeface="Verdana"/>
                <a:ea typeface="Verdana"/>
                <a:cs typeface="Verdana"/>
                <a:sym typeface="Verdana"/>
              </a:rPr>
              <a:t>3</a:t>
            </a:r>
          </a:p>
        </p:txBody>
      </p:sp>
      <p:cxnSp>
        <p:nvCxnSpPr>
          <p:cNvPr id="307" name="Shape 307"/>
          <p:cNvCxnSpPr/>
          <p:nvPr/>
        </p:nvCxnSpPr>
        <p:spPr>
          <a:xfrm>
            <a:off x="2877026" y="2443452"/>
            <a:ext cx="6420059" cy="0"/>
          </a:xfrm>
          <a:prstGeom prst="straightConnector1">
            <a:avLst/>
          </a:prstGeom>
          <a:noFill/>
          <a:ln w="12700" cap="flat" cmpd="sng">
            <a:solidFill>
              <a:schemeClr val="accent3"/>
            </a:solidFill>
            <a:prstDash val="solid"/>
            <a:round/>
            <a:headEnd type="none" w="med" len="med"/>
            <a:tailEnd type="none" w="med" len="med"/>
          </a:ln>
        </p:spPr>
      </p:cxnSp>
      <p:cxnSp>
        <p:nvCxnSpPr>
          <p:cNvPr id="308" name="Shape 308"/>
          <p:cNvCxnSpPr/>
          <p:nvPr/>
        </p:nvCxnSpPr>
        <p:spPr>
          <a:xfrm>
            <a:off x="2877026" y="4041960"/>
            <a:ext cx="6420059" cy="0"/>
          </a:xfrm>
          <a:prstGeom prst="straightConnector1">
            <a:avLst/>
          </a:prstGeom>
          <a:noFill/>
          <a:ln w="12700" cap="flat" cmpd="sng">
            <a:solidFill>
              <a:schemeClr val="accent3"/>
            </a:solidFill>
            <a:prstDash val="solid"/>
            <a:round/>
            <a:headEnd type="none" w="med" len="med"/>
            <a:tailEnd type="none" w="med" len="med"/>
          </a:ln>
        </p:spPr>
      </p:cxnSp>
      <p:sp>
        <p:nvSpPr>
          <p:cNvPr id="309" name="Shape 309"/>
          <p:cNvSpPr txBox="1">
            <a:spLocks noGrp="1"/>
          </p:cNvSpPr>
          <p:nvPr>
            <p:ph type="body" idx="2"/>
          </p:nvPr>
        </p:nvSpPr>
        <p:spPr>
          <a:xfrm>
            <a:off x="3354146" y="1086754"/>
            <a:ext cx="5942939"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0" name="Shape 310"/>
          <p:cNvSpPr txBox="1">
            <a:spLocks noGrp="1"/>
          </p:cNvSpPr>
          <p:nvPr>
            <p:ph type="body" idx="3"/>
          </p:nvPr>
        </p:nvSpPr>
        <p:spPr>
          <a:xfrm>
            <a:off x="3354146" y="1533370"/>
            <a:ext cx="5942940" cy="692222"/>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1" name="Shape 311"/>
          <p:cNvSpPr txBox="1">
            <a:spLocks noGrp="1"/>
          </p:cNvSpPr>
          <p:nvPr>
            <p:ph type="body" idx="4"/>
          </p:nvPr>
        </p:nvSpPr>
        <p:spPr>
          <a:xfrm>
            <a:off x="3354146" y="2644015"/>
            <a:ext cx="5942940"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2" name="Shape 312"/>
          <p:cNvSpPr txBox="1">
            <a:spLocks noGrp="1"/>
          </p:cNvSpPr>
          <p:nvPr>
            <p:ph type="body" idx="5"/>
          </p:nvPr>
        </p:nvSpPr>
        <p:spPr>
          <a:xfrm>
            <a:off x="3354146" y="3090631"/>
            <a:ext cx="5942940" cy="692222"/>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3" name="Shape 313"/>
          <p:cNvSpPr txBox="1">
            <a:spLocks noGrp="1"/>
          </p:cNvSpPr>
          <p:nvPr>
            <p:ph type="body" idx="6"/>
          </p:nvPr>
        </p:nvSpPr>
        <p:spPr>
          <a:xfrm>
            <a:off x="3354146" y="4213735"/>
            <a:ext cx="5942940" cy="446616"/>
          </a:xfrm>
          <a:prstGeom prst="rect">
            <a:avLst/>
          </a:prstGeom>
          <a:noFill/>
          <a:ln>
            <a:noFill/>
          </a:ln>
        </p:spPr>
        <p:txBody>
          <a:bodyPr lIns="91425" tIns="91425" rIns="91425" bIns="91425" anchor="t" anchorCtr="0"/>
          <a:lstStyle>
            <a:lvl1pPr marL="0" marR="0" lvl="0" indent="0" algn="l" rtl="0">
              <a:spcBef>
                <a:spcPts val="293"/>
              </a:spcBef>
              <a:buClr>
                <a:schemeClr val="dk2"/>
              </a:buClr>
              <a:buFont typeface="Arial"/>
              <a:buNone/>
              <a:defRPr sz="1467" b="0"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4" name="Shape 314"/>
          <p:cNvSpPr txBox="1">
            <a:spLocks noGrp="1"/>
          </p:cNvSpPr>
          <p:nvPr>
            <p:ph type="body" idx="7"/>
          </p:nvPr>
        </p:nvSpPr>
        <p:spPr>
          <a:xfrm>
            <a:off x="3354146" y="4660353"/>
            <a:ext cx="5942940" cy="692222"/>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1C2D6C-3944-1E45-9A1C-AB6FB9531C00}" type="datetime1">
              <a:rPr lang="en-US" smtClean="0"/>
              <a:t>4/13/17</a:t>
            </a:fld>
            <a:endParaRPr lang="en-US"/>
          </a:p>
        </p:txBody>
      </p:sp>
      <p:sp>
        <p:nvSpPr>
          <p:cNvPr id="5" name="Footer Placeholder 4"/>
          <p:cNvSpPr>
            <a:spLocks noGrp="1"/>
          </p:cNvSpPr>
          <p:nvPr>
            <p:ph type="ftr" sz="quarter" idx="11"/>
          </p:nvPr>
        </p:nvSpPr>
        <p:spPr/>
        <p:txBody>
          <a:bodyPr/>
          <a:lstStyle/>
          <a:p>
            <a:r>
              <a:rPr lang="en-US" dirty="0" smtClean="0"/>
              <a:t>drewfustin@gmail.com | 6.5.2016</a:t>
            </a:r>
            <a:endParaRPr lang="en-US" dirty="0"/>
          </a:p>
        </p:txBody>
      </p:sp>
      <p:sp>
        <p:nvSpPr>
          <p:cNvPr id="6" name="Slide Number Placeholder 5"/>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490186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Agenda Slide">
    <p:spTree>
      <p:nvGrpSpPr>
        <p:cNvPr id="1" name="Shape 315"/>
        <p:cNvGrpSpPr/>
        <p:nvPr/>
      </p:nvGrpSpPr>
      <p:grpSpPr>
        <a:xfrm>
          <a:off x="0" y="0"/>
          <a:ext cx="0" cy="0"/>
          <a:chOff x="0" y="0"/>
          <a:chExt cx="0" cy="0"/>
        </a:xfrm>
      </p:grpSpPr>
      <p:sp>
        <p:nvSpPr>
          <p:cNvPr id="316" name="Shape 316"/>
          <p:cNvSpPr/>
          <p:nvPr/>
        </p:nvSpPr>
        <p:spPr>
          <a:xfrm>
            <a:off x="0" y="0"/>
            <a:ext cx="6106262" cy="6879127"/>
          </a:xfrm>
          <a:prstGeom prst="rect">
            <a:avLst/>
          </a:prstGeom>
          <a:solidFill>
            <a:schemeClr val="accent1"/>
          </a:solidFill>
          <a:ln w="9525" cap="flat" cmpd="sng">
            <a:solidFill>
              <a:srgbClr val="0D53FE"/>
            </a:solidFill>
            <a:prstDash val="solid"/>
            <a:round/>
            <a:headEnd type="none" w="med" len="med"/>
            <a:tailEnd type="none" w="med" len="med"/>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17" name="Shape 317"/>
          <p:cNvSpPr txBox="1">
            <a:spLocks noGrp="1"/>
          </p:cNvSpPr>
          <p:nvPr>
            <p:ph type="body" idx="1"/>
          </p:nvPr>
        </p:nvSpPr>
        <p:spPr>
          <a:xfrm>
            <a:off x="6680200" y="1253066"/>
            <a:ext cx="5039783" cy="4883151"/>
          </a:xfrm>
          <a:prstGeom prst="rect">
            <a:avLst/>
          </a:prstGeom>
          <a:noFill/>
          <a:ln>
            <a:noFill/>
          </a:ln>
        </p:spPr>
        <p:txBody>
          <a:bodyPr lIns="91425" tIns="91425" rIns="91425" bIns="91425" anchor="ctr" anchorCtr="0"/>
          <a:lstStyle>
            <a:lvl1pPr marL="380990" marR="0" lvl="0" indent="-262435"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1pPr>
            <a:lvl2pPr marL="990575" marR="0" lvl="1" indent="-275120"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2pPr>
            <a:lvl3pPr marL="1600160" marR="0" lvl="2" indent="-275105"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3pPr>
            <a:lvl4pPr marL="2209745" marR="0" lvl="3" indent="-275090"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4pPr>
            <a:lvl5pPr marL="2819330" marR="0" lvl="4" indent="-275075"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18" name="Shape 318"/>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19" name="Shape 319"/>
          <p:cNvPicPr preferRelativeResize="0"/>
          <p:nvPr/>
        </p:nvPicPr>
        <p:blipFill rotWithShape="1">
          <a:blip r:embed="rId2">
            <a:alphaModFix/>
          </a:blip>
          <a:srcRect/>
          <a:stretch/>
        </p:blipFill>
        <p:spPr>
          <a:xfrm>
            <a:off x="-2" y="0"/>
            <a:ext cx="5840767" cy="6879127"/>
          </a:xfrm>
          <a:prstGeom prst="rect">
            <a:avLst/>
          </a:prstGeom>
          <a:noFill/>
          <a:ln>
            <a:noFill/>
          </a:ln>
        </p:spPr>
      </p:pic>
      <p:sp>
        <p:nvSpPr>
          <p:cNvPr id="320" name="Shape 320"/>
          <p:cNvSpPr txBox="1">
            <a:spLocks noGrp="1"/>
          </p:cNvSpPr>
          <p:nvPr>
            <p:ph type="ctrTitle"/>
          </p:nvPr>
        </p:nvSpPr>
        <p:spPr>
          <a:xfrm>
            <a:off x="0" y="2692400"/>
            <a:ext cx="6106262" cy="661939"/>
          </a:xfrm>
          <a:prstGeom prst="rect">
            <a:avLst/>
          </a:prstGeom>
          <a:noFill/>
          <a:ln>
            <a:noFill/>
          </a:ln>
        </p:spPr>
        <p:txBody>
          <a:bodyPr lIns="91425" tIns="91425" rIns="91425" bIns="91425" anchor="ctr" anchorCtr="0"/>
          <a:lstStyle>
            <a:lvl1pPr marL="0" marR="0" lvl="0" indent="0" algn="ctr" rtl="0">
              <a:spcBef>
                <a:spcPts val="0"/>
              </a:spcBef>
              <a:buClr>
                <a:schemeClr val="lt2"/>
              </a:buClr>
              <a:buFont typeface="Verdana"/>
              <a:buNone/>
              <a:defRPr sz="2133" b="1" i="0" u="none" strike="noStrike" cap="none">
                <a:solidFill>
                  <a:schemeClr val="lt2"/>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ullet 1 Column Slide">
    <p:spTree>
      <p:nvGrpSpPr>
        <p:cNvPr id="1" name="Shape 321"/>
        <p:cNvGrpSpPr/>
        <p:nvPr/>
      </p:nvGrpSpPr>
      <p:grpSpPr>
        <a:xfrm>
          <a:off x="0" y="0"/>
          <a:ext cx="0" cy="0"/>
          <a:chOff x="0" y="0"/>
          <a:chExt cx="0" cy="0"/>
        </a:xfrm>
      </p:grpSpPr>
      <p:sp>
        <p:nvSpPr>
          <p:cNvPr id="322" name="Shape 322"/>
          <p:cNvSpPr txBox="1">
            <a:spLocks noGrp="1"/>
          </p:cNvSpPr>
          <p:nvPr>
            <p:ph type="subTitle" idx="1"/>
          </p:nvPr>
        </p:nvSpPr>
        <p:spPr>
          <a:xfrm>
            <a:off x="1015625" y="1572683"/>
            <a:ext cx="10103929" cy="3903133"/>
          </a:xfrm>
          <a:prstGeom prst="rect">
            <a:avLst/>
          </a:prstGeom>
          <a:noFill/>
          <a:ln>
            <a:noFill/>
          </a:ln>
        </p:spPr>
        <p:txBody>
          <a:bodyPr lIns="91425" tIns="91425" rIns="91425" bIns="91425" anchor="t" anchorCtr="0"/>
          <a:lstStyle>
            <a:lvl1pPr marL="380990" marR="0" lvl="0" indent="-262435" algn="l" rtl="0">
              <a:spcBef>
                <a:spcPts val="373"/>
              </a:spcBef>
              <a:buClr>
                <a:schemeClr val="accent1"/>
              </a:buClr>
              <a:buSzPct val="98263"/>
              <a:buFont typeface="Arial"/>
              <a:buChar char="•"/>
              <a:defRPr sz="1867" b="0" i="0" u="none" strike="noStrike" cap="none">
                <a:solidFill>
                  <a:srgbClr val="000000"/>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323" name="Shape 323"/>
          <p:cNvSpPr txBox="1">
            <a:spLocks noGrp="1"/>
          </p:cNvSpPr>
          <p:nvPr>
            <p:ph type="body" idx="2"/>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24" name="Shape 324"/>
          <p:cNvSpPr/>
          <p:nvPr/>
        </p:nvSpPr>
        <p:spPr>
          <a:xfrm>
            <a:off x="358364" y="6435132"/>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25" name="Shape 325"/>
          <p:cNvSpPr/>
          <p:nvPr/>
        </p:nvSpPr>
        <p:spPr>
          <a:xfrm>
            <a:off x="0" y="6608767"/>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326" name="Shape 326"/>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27" name="Shape 327"/>
          <p:cNvPicPr preferRelativeResize="0"/>
          <p:nvPr/>
        </p:nvPicPr>
        <p:blipFill rotWithShape="1">
          <a:blip r:embed="rId2">
            <a:alphaModFix/>
          </a:blip>
          <a:srcRect/>
          <a:stretch/>
        </p:blipFill>
        <p:spPr>
          <a:xfrm>
            <a:off x="447395" y="6526280"/>
            <a:ext cx="237712" cy="25152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s with Circles">
    <p:spTree>
      <p:nvGrpSpPr>
        <p:cNvPr id="1" name="Shape 328"/>
        <p:cNvGrpSpPr/>
        <p:nvPr/>
      </p:nvGrpSpPr>
      <p:grpSpPr>
        <a:xfrm>
          <a:off x="0" y="0"/>
          <a:ext cx="0" cy="0"/>
          <a:chOff x="0" y="0"/>
          <a:chExt cx="0" cy="0"/>
        </a:xfrm>
      </p:grpSpPr>
      <p:sp>
        <p:nvSpPr>
          <p:cNvPr id="329" name="Shape 329"/>
          <p:cNvSpPr/>
          <p:nvPr/>
        </p:nvSpPr>
        <p:spPr>
          <a:xfrm>
            <a:off x="4752258" y="2087257"/>
            <a:ext cx="2845119" cy="2845119"/>
          </a:xfrm>
          <a:prstGeom prst="ellipse">
            <a:avLst/>
          </a:prstGeom>
          <a:solidFill>
            <a:schemeClr val="accent2"/>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30" name="Shape 330"/>
          <p:cNvSpPr/>
          <p:nvPr/>
        </p:nvSpPr>
        <p:spPr>
          <a:xfrm>
            <a:off x="1092473" y="2087257"/>
            <a:ext cx="2845119" cy="2845119"/>
          </a:xfrm>
          <a:prstGeom prst="ellipse">
            <a:avLst/>
          </a:prstGeom>
          <a:solidFill>
            <a:schemeClr val="dk2"/>
          </a:solidFill>
          <a:ln>
            <a:noFill/>
          </a:ln>
        </p:spPr>
        <p:txBody>
          <a:bodyPr lIns="91425" tIns="45700" rIns="91425" bIns="45700" anchor="ctr" anchorCtr="0">
            <a:noAutofit/>
          </a:bodyPr>
          <a:lstStyle/>
          <a:p>
            <a:pPr algn="ctr"/>
            <a:endParaRPr sz="2400" kern="0">
              <a:solidFill>
                <a:srgbClr val="3FBFAD"/>
              </a:solidFill>
              <a:ea typeface="Arial"/>
              <a:cs typeface="Arial"/>
              <a:sym typeface="Arial"/>
            </a:endParaRPr>
          </a:p>
        </p:txBody>
      </p:sp>
      <p:sp>
        <p:nvSpPr>
          <p:cNvPr id="331" name="Shape 331"/>
          <p:cNvSpPr/>
          <p:nvPr/>
        </p:nvSpPr>
        <p:spPr>
          <a:xfrm>
            <a:off x="8412042" y="2087257"/>
            <a:ext cx="2845119" cy="2845119"/>
          </a:xfrm>
          <a:prstGeom prst="ellipse">
            <a:avLst/>
          </a:prstGeom>
          <a:solidFill>
            <a:schemeClr val="accent3"/>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32" name="Shape 332"/>
          <p:cNvSpPr txBox="1">
            <a:spLocks noGrp="1"/>
          </p:cNvSpPr>
          <p:nvPr>
            <p:ph type="subTitle" idx="1"/>
          </p:nvPr>
        </p:nvSpPr>
        <p:spPr>
          <a:xfrm>
            <a:off x="1136166" y="2130333"/>
            <a:ext cx="2763957" cy="2774880"/>
          </a:xfrm>
          <a:prstGeom prst="rect">
            <a:avLst/>
          </a:prstGeom>
          <a:noFill/>
          <a:ln>
            <a:noFill/>
          </a:ln>
        </p:spPr>
        <p:txBody>
          <a:bodyPr lIns="91425" tIns="91425" rIns="91425" bIns="91425" anchor="ctr" anchorCtr="0"/>
          <a:lstStyle>
            <a:lvl1pPr marL="0" marR="0" lvl="0" indent="0" algn="ctr" rtl="0">
              <a:spcBef>
                <a:spcPts val="373"/>
              </a:spcBef>
              <a:buClr>
                <a:schemeClr val="accent1"/>
              </a:buClr>
              <a:buFont typeface="Arial"/>
              <a:buNone/>
              <a:defRPr sz="1867" b="0" i="0" u="none" strike="noStrike" cap="none">
                <a:solidFill>
                  <a:schemeClr val="lt2"/>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333" name="Shape 333"/>
          <p:cNvSpPr txBox="1">
            <a:spLocks noGrp="1"/>
          </p:cNvSpPr>
          <p:nvPr>
            <p:ph type="body" idx="2"/>
          </p:nvPr>
        </p:nvSpPr>
        <p:spPr>
          <a:xfrm>
            <a:off x="4817939" y="2130606"/>
            <a:ext cx="2688166" cy="2774951"/>
          </a:xfrm>
          <a:prstGeom prst="rect">
            <a:avLst/>
          </a:prstGeom>
          <a:noFill/>
          <a:ln>
            <a:noFill/>
          </a:ln>
        </p:spPr>
        <p:txBody>
          <a:bodyPr lIns="91425" tIns="91425" rIns="91425" bIns="91425" anchor="ctr" anchorCtr="0"/>
          <a:lstStyle>
            <a:lvl1pPr marL="0" marR="0" lvl="0" indent="0"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34" name="Shape 334"/>
          <p:cNvSpPr txBox="1">
            <a:spLocks noGrp="1"/>
          </p:cNvSpPr>
          <p:nvPr>
            <p:ph type="body" idx="3"/>
          </p:nvPr>
        </p:nvSpPr>
        <p:spPr>
          <a:xfrm>
            <a:off x="8510502" y="2130606"/>
            <a:ext cx="2688166" cy="2774951"/>
          </a:xfrm>
          <a:prstGeom prst="rect">
            <a:avLst/>
          </a:prstGeom>
          <a:noFill/>
          <a:ln>
            <a:noFill/>
          </a:ln>
        </p:spPr>
        <p:txBody>
          <a:bodyPr lIns="91425" tIns="91425" rIns="91425" bIns="91425" anchor="ctr" anchorCtr="0"/>
          <a:lstStyle>
            <a:lvl1pPr marL="0" marR="0" lvl="0" indent="0"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35" name="Shape 335"/>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36" name="Shape 336"/>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337" name="Shape 337"/>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38" name="Shape 338"/>
          <p:cNvPicPr preferRelativeResize="0"/>
          <p:nvPr/>
        </p:nvPicPr>
        <p:blipFill rotWithShape="1">
          <a:blip r:embed="rId2">
            <a:alphaModFix/>
          </a:blip>
          <a:srcRect/>
          <a:stretch/>
        </p:blipFill>
        <p:spPr>
          <a:xfrm>
            <a:off x="447395" y="6528430"/>
            <a:ext cx="237712" cy="251529"/>
          </a:xfrm>
          <a:prstGeom prst="rect">
            <a:avLst/>
          </a:prstGeom>
          <a:noFill/>
          <a:ln>
            <a:noFill/>
          </a:ln>
        </p:spPr>
      </p:pic>
      <p:sp>
        <p:nvSpPr>
          <p:cNvPr id="339" name="Shape 339"/>
          <p:cNvSpPr txBox="1">
            <a:spLocks noGrp="1"/>
          </p:cNvSpPr>
          <p:nvPr>
            <p:ph type="body" idx="4"/>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Pyramid Slide">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42" name="Shape 342"/>
          <p:cNvSpPr/>
          <p:nvPr/>
        </p:nvSpPr>
        <p:spPr>
          <a:xfrm>
            <a:off x="5103028" y="1289833"/>
            <a:ext cx="1761066" cy="757164"/>
          </a:xfrm>
          <a:prstGeom prst="rect">
            <a:avLst/>
          </a:prstGeom>
          <a:solidFill>
            <a:schemeClr val="dk2"/>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cxnSp>
        <p:nvCxnSpPr>
          <p:cNvPr id="343" name="Shape 343"/>
          <p:cNvCxnSpPr/>
          <p:nvPr/>
        </p:nvCxnSpPr>
        <p:spPr>
          <a:xfrm rot="10800000">
            <a:off x="5983562" y="1821933"/>
            <a:ext cx="0" cy="1499897"/>
          </a:xfrm>
          <a:prstGeom prst="straightConnector1">
            <a:avLst/>
          </a:prstGeom>
          <a:noFill/>
          <a:ln w="12700" cap="flat" cmpd="sng">
            <a:solidFill>
              <a:schemeClr val="accent1"/>
            </a:solidFill>
            <a:prstDash val="solid"/>
            <a:round/>
            <a:headEnd type="none" w="med" len="med"/>
            <a:tailEnd type="none" w="med" len="med"/>
          </a:ln>
        </p:spPr>
      </p:cxnSp>
      <p:sp>
        <p:nvSpPr>
          <p:cNvPr id="344" name="Shape 344"/>
          <p:cNvSpPr/>
          <p:nvPr/>
        </p:nvSpPr>
        <p:spPr>
          <a:xfrm>
            <a:off x="3938016" y="2305833"/>
            <a:ext cx="1761066" cy="757164"/>
          </a:xfrm>
          <a:prstGeom prst="rect">
            <a:avLst/>
          </a:prstGeom>
          <a:solidFill>
            <a:srgbClr val="6BA4FF"/>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45" name="Shape 345"/>
          <p:cNvSpPr/>
          <p:nvPr/>
        </p:nvSpPr>
        <p:spPr>
          <a:xfrm>
            <a:off x="6280235" y="2305833"/>
            <a:ext cx="1761066" cy="757164"/>
          </a:xfrm>
          <a:prstGeom prst="rect">
            <a:avLst/>
          </a:prstGeom>
          <a:solidFill>
            <a:srgbClr val="6BA4FF"/>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cxnSp>
        <p:nvCxnSpPr>
          <p:cNvPr id="346" name="Shape 346"/>
          <p:cNvCxnSpPr/>
          <p:nvPr/>
        </p:nvCxnSpPr>
        <p:spPr>
          <a:xfrm flipH="1">
            <a:off x="2499359" y="3307558"/>
            <a:ext cx="6895930" cy="14272"/>
          </a:xfrm>
          <a:prstGeom prst="straightConnector1">
            <a:avLst/>
          </a:prstGeom>
          <a:noFill/>
          <a:ln w="12700" cap="flat" cmpd="sng">
            <a:solidFill>
              <a:schemeClr val="accent1"/>
            </a:solidFill>
            <a:prstDash val="solid"/>
            <a:round/>
            <a:headEnd type="none" w="med" len="med"/>
            <a:tailEnd type="none" w="med" len="med"/>
          </a:ln>
        </p:spPr>
      </p:cxnSp>
      <p:cxnSp>
        <p:nvCxnSpPr>
          <p:cNvPr id="347" name="Shape 347"/>
          <p:cNvCxnSpPr>
            <a:stCxn id="345" idx="1"/>
            <a:endCxn id="344" idx="3"/>
          </p:cNvCxnSpPr>
          <p:nvPr/>
        </p:nvCxnSpPr>
        <p:spPr>
          <a:xfrm rot="10800000">
            <a:off x="5699135" y="2684415"/>
            <a:ext cx="581100" cy="0"/>
          </a:xfrm>
          <a:prstGeom prst="straightConnector1">
            <a:avLst/>
          </a:prstGeom>
          <a:noFill/>
          <a:ln w="12700" cap="flat" cmpd="sng">
            <a:solidFill>
              <a:schemeClr val="accent1"/>
            </a:solidFill>
            <a:prstDash val="solid"/>
            <a:round/>
            <a:headEnd type="none" w="med" len="med"/>
            <a:tailEnd type="none" w="med" len="med"/>
          </a:ln>
        </p:spPr>
      </p:cxnSp>
      <p:cxnSp>
        <p:nvCxnSpPr>
          <p:cNvPr id="348" name="Shape 348"/>
          <p:cNvCxnSpPr/>
          <p:nvPr/>
        </p:nvCxnSpPr>
        <p:spPr>
          <a:xfrm rot="10800000">
            <a:off x="2499359" y="3321830"/>
            <a:ext cx="9483" cy="483900"/>
          </a:xfrm>
          <a:prstGeom prst="straightConnector1">
            <a:avLst/>
          </a:prstGeom>
          <a:noFill/>
          <a:ln w="12700" cap="flat" cmpd="sng">
            <a:solidFill>
              <a:schemeClr val="accent1"/>
            </a:solidFill>
            <a:prstDash val="solid"/>
            <a:round/>
            <a:headEnd type="none" w="med" len="med"/>
            <a:tailEnd type="none" w="med" len="med"/>
          </a:ln>
        </p:spPr>
      </p:cxnSp>
      <p:cxnSp>
        <p:nvCxnSpPr>
          <p:cNvPr id="349" name="Shape 349"/>
          <p:cNvCxnSpPr/>
          <p:nvPr/>
        </p:nvCxnSpPr>
        <p:spPr>
          <a:xfrm rot="10800000">
            <a:off x="4804324" y="3307560"/>
            <a:ext cx="9483" cy="483900"/>
          </a:xfrm>
          <a:prstGeom prst="straightConnector1">
            <a:avLst/>
          </a:prstGeom>
          <a:noFill/>
          <a:ln w="12700" cap="flat" cmpd="sng">
            <a:solidFill>
              <a:schemeClr val="accent1"/>
            </a:solidFill>
            <a:prstDash val="solid"/>
            <a:round/>
            <a:headEnd type="none" w="med" len="med"/>
            <a:tailEnd type="none" w="med" len="med"/>
          </a:ln>
        </p:spPr>
      </p:cxnSp>
      <p:cxnSp>
        <p:nvCxnSpPr>
          <p:cNvPr id="350" name="Shape 350"/>
          <p:cNvCxnSpPr/>
          <p:nvPr/>
        </p:nvCxnSpPr>
        <p:spPr>
          <a:xfrm rot="10800000">
            <a:off x="7099807" y="3307560"/>
            <a:ext cx="9483" cy="483900"/>
          </a:xfrm>
          <a:prstGeom prst="straightConnector1">
            <a:avLst/>
          </a:prstGeom>
          <a:noFill/>
          <a:ln w="12700" cap="flat" cmpd="sng">
            <a:solidFill>
              <a:schemeClr val="accent1"/>
            </a:solidFill>
            <a:prstDash val="solid"/>
            <a:round/>
            <a:headEnd type="none" w="med" len="med"/>
            <a:tailEnd type="none" w="med" len="med"/>
          </a:ln>
        </p:spPr>
      </p:cxnSp>
      <p:cxnSp>
        <p:nvCxnSpPr>
          <p:cNvPr id="351" name="Shape 351"/>
          <p:cNvCxnSpPr/>
          <p:nvPr/>
        </p:nvCxnSpPr>
        <p:spPr>
          <a:xfrm rot="10800000">
            <a:off x="9395291" y="3307560"/>
            <a:ext cx="9483" cy="483900"/>
          </a:xfrm>
          <a:prstGeom prst="straightConnector1">
            <a:avLst/>
          </a:prstGeom>
          <a:noFill/>
          <a:ln w="12700" cap="flat" cmpd="sng">
            <a:solidFill>
              <a:schemeClr val="accent1"/>
            </a:solidFill>
            <a:prstDash val="solid"/>
            <a:round/>
            <a:headEnd type="none" w="med" len="med"/>
            <a:tailEnd type="none" w="med" len="med"/>
          </a:ln>
        </p:spPr>
      </p:cxnSp>
      <p:sp>
        <p:nvSpPr>
          <p:cNvPr id="352" name="Shape 352"/>
          <p:cNvSpPr/>
          <p:nvPr/>
        </p:nvSpPr>
        <p:spPr>
          <a:xfrm>
            <a:off x="1618826" y="3644214"/>
            <a:ext cx="1761066" cy="757164"/>
          </a:xfrm>
          <a:prstGeom prst="rect">
            <a:avLst/>
          </a:prstGeom>
          <a:solidFill>
            <a:srgbClr val="9DC1FF"/>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53" name="Shape 353"/>
          <p:cNvSpPr/>
          <p:nvPr/>
        </p:nvSpPr>
        <p:spPr>
          <a:xfrm>
            <a:off x="3961044" y="3644212"/>
            <a:ext cx="1761066" cy="757164"/>
          </a:xfrm>
          <a:prstGeom prst="rect">
            <a:avLst/>
          </a:prstGeom>
          <a:solidFill>
            <a:srgbClr val="9DC1FF"/>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54" name="Shape 354"/>
          <p:cNvSpPr/>
          <p:nvPr/>
        </p:nvSpPr>
        <p:spPr>
          <a:xfrm>
            <a:off x="6257205" y="3644212"/>
            <a:ext cx="1761066" cy="757164"/>
          </a:xfrm>
          <a:prstGeom prst="rect">
            <a:avLst/>
          </a:prstGeom>
          <a:solidFill>
            <a:srgbClr val="9DC1FF"/>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55" name="Shape 355"/>
          <p:cNvSpPr/>
          <p:nvPr/>
        </p:nvSpPr>
        <p:spPr>
          <a:xfrm>
            <a:off x="8553364" y="3644210"/>
            <a:ext cx="1761066" cy="757164"/>
          </a:xfrm>
          <a:prstGeom prst="rect">
            <a:avLst/>
          </a:prstGeom>
          <a:solidFill>
            <a:srgbClr val="9DC1FF"/>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56" name="Shape 356"/>
          <p:cNvSpPr txBox="1">
            <a:spLocks noGrp="1"/>
          </p:cNvSpPr>
          <p:nvPr>
            <p:ph type="body" idx="2"/>
          </p:nvPr>
        </p:nvSpPr>
        <p:spPr>
          <a:xfrm>
            <a:off x="5406475" y="1482707"/>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57" name="Shape 357"/>
          <p:cNvSpPr txBox="1">
            <a:spLocks noGrp="1"/>
          </p:cNvSpPr>
          <p:nvPr>
            <p:ph type="body" idx="3"/>
          </p:nvPr>
        </p:nvSpPr>
        <p:spPr>
          <a:xfrm>
            <a:off x="4290230" y="2497660"/>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58" name="Shape 358"/>
          <p:cNvSpPr txBox="1">
            <a:spLocks noGrp="1"/>
          </p:cNvSpPr>
          <p:nvPr>
            <p:ph type="body" idx="4"/>
          </p:nvPr>
        </p:nvSpPr>
        <p:spPr>
          <a:xfrm>
            <a:off x="6583679" y="2484431"/>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59" name="Shape 359"/>
          <p:cNvSpPr txBox="1">
            <a:spLocks noGrp="1"/>
          </p:cNvSpPr>
          <p:nvPr>
            <p:ph type="body" idx="5"/>
          </p:nvPr>
        </p:nvSpPr>
        <p:spPr>
          <a:xfrm>
            <a:off x="1916175" y="3822810"/>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60" name="Shape 360"/>
          <p:cNvSpPr txBox="1">
            <a:spLocks noGrp="1"/>
          </p:cNvSpPr>
          <p:nvPr>
            <p:ph type="body" idx="6"/>
          </p:nvPr>
        </p:nvSpPr>
        <p:spPr>
          <a:xfrm>
            <a:off x="4252298" y="3805730"/>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61" name="Shape 361"/>
          <p:cNvSpPr txBox="1">
            <a:spLocks noGrp="1"/>
          </p:cNvSpPr>
          <p:nvPr>
            <p:ph type="body" idx="7"/>
          </p:nvPr>
        </p:nvSpPr>
        <p:spPr>
          <a:xfrm>
            <a:off x="6522719" y="3822810"/>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62" name="Shape 362"/>
          <p:cNvSpPr txBox="1">
            <a:spLocks noGrp="1"/>
          </p:cNvSpPr>
          <p:nvPr>
            <p:ph type="body" idx="8"/>
          </p:nvPr>
        </p:nvSpPr>
        <p:spPr>
          <a:xfrm>
            <a:off x="8818203" y="3825710"/>
            <a:ext cx="1154175" cy="399963"/>
          </a:xfrm>
          <a:prstGeom prst="rect">
            <a:avLst/>
          </a:prstGeom>
          <a:noFill/>
          <a:ln>
            <a:noFill/>
          </a:ln>
        </p:spPr>
        <p:txBody>
          <a:bodyPr lIns="91425" tIns="91425" rIns="91425" bIns="91425" anchor="t" anchorCtr="0"/>
          <a:lstStyle>
            <a:lvl1pPr marL="0" marR="0" lvl="0" indent="0" algn="l" rtl="0">
              <a:spcBef>
                <a:spcPts val="267"/>
              </a:spcBef>
              <a:buClr>
                <a:schemeClr val="lt1"/>
              </a:buClr>
              <a:buFont typeface="Arial"/>
              <a:buNone/>
              <a:defRPr sz="1333" b="0" i="0" u="none" strike="noStrike" cap="none">
                <a:solidFill>
                  <a:schemeClr val="lt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63" name="Shape 363"/>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64" name="Shape 364"/>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365" name="Shape 365"/>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66" name="Shape 366"/>
          <p:cNvPicPr preferRelativeResize="0"/>
          <p:nvPr/>
        </p:nvPicPr>
        <p:blipFill rotWithShape="1">
          <a:blip r:embed="rId2">
            <a:alphaModFix/>
          </a:blip>
          <a:srcRect/>
          <a:stretch/>
        </p:blipFill>
        <p:spPr>
          <a:xfrm>
            <a:off x="447395" y="6528430"/>
            <a:ext cx="237712" cy="251529"/>
          </a:xfrm>
          <a:prstGeom prst="rect">
            <a:avLst/>
          </a:prstGeom>
          <a:noFill/>
          <a:ln>
            <a:noFill/>
          </a:ln>
        </p:spPr>
      </p:pic>
      <p:sp>
        <p:nvSpPr>
          <p:cNvPr id="367" name="Shape 367"/>
          <p:cNvSpPr txBox="1">
            <a:spLocks noGrp="1"/>
          </p:cNvSpPr>
          <p:nvPr>
            <p:ph type="body" idx="9"/>
          </p:nvPr>
        </p:nvSpPr>
        <p:spPr>
          <a:xfrm>
            <a:off x="1618826" y="5107166"/>
            <a:ext cx="8695605" cy="1024827"/>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dk1"/>
              </a:buClr>
              <a:buFont typeface="Arial"/>
              <a:buNone/>
              <a:defRPr sz="1400"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o's and Don'ts Slide">
    <p:bg>
      <p:bgPr>
        <a:blipFill rotWithShape="1">
          <a:blip r:embed="rId2">
            <a:alphaModFix/>
          </a:blip>
          <a:stretch>
            <a:fillRect/>
          </a:stretch>
        </a:blipFill>
        <a:effectLst/>
      </p:bgPr>
    </p:bg>
    <p:spTree>
      <p:nvGrpSpPr>
        <p:cNvPr id="1" name="Shape 368"/>
        <p:cNvGrpSpPr/>
        <p:nvPr/>
      </p:nvGrpSpPr>
      <p:grpSpPr>
        <a:xfrm>
          <a:off x="0" y="0"/>
          <a:ext cx="0" cy="0"/>
          <a:chOff x="0" y="0"/>
          <a:chExt cx="0" cy="0"/>
        </a:xfrm>
      </p:grpSpPr>
      <p:sp>
        <p:nvSpPr>
          <p:cNvPr id="369" name="Shape 369"/>
          <p:cNvSpPr txBox="1">
            <a:spLocks noGrp="1"/>
          </p:cNvSpPr>
          <p:nvPr>
            <p:ph type="ctrTitle"/>
          </p:nvPr>
        </p:nvSpPr>
        <p:spPr>
          <a:xfrm>
            <a:off x="0" y="238918"/>
            <a:ext cx="12204191" cy="541632"/>
          </a:xfrm>
          <a:prstGeom prst="rect">
            <a:avLst/>
          </a:prstGeom>
          <a:noFill/>
          <a:ln>
            <a:noFill/>
          </a:ln>
        </p:spPr>
        <p:txBody>
          <a:bodyPr lIns="91425" tIns="91425" rIns="91425" bIns="91425" anchor="t" anchorCtr="0"/>
          <a:lstStyle>
            <a:lvl1pPr marL="0" marR="0" lvl="0" indent="0" algn="ctr" rtl="0">
              <a:spcBef>
                <a:spcPts val="0"/>
              </a:spcBef>
              <a:buClr>
                <a:srgbClr val="FFFFFF"/>
              </a:buClr>
              <a:buFont typeface="Verdana"/>
              <a:buNone/>
              <a:defRPr sz="1867" b="1" i="0" u="none" strike="noStrike" cap="none">
                <a:solidFill>
                  <a:srgbClr val="FFFFFF"/>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0" name="Shape 370"/>
          <p:cNvSpPr txBox="1">
            <a:spLocks noGrp="1"/>
          </p:cNvSpPr>
          <p:nvPr>
            <p:ph type="body" idx="1"/>
          </p:nvPr>
        </p:nvSpPr>
        <p:spPr>
          <a:xfrm>
            <a:off x="1121665" y="2073877"/>
            <a:ext cx="4218432" cy="789516"/>
          </a:xfrm>
          <a:prstGeom prst="rect">
            <a:avLst/>
          </a:prstGeom>
          <a:noFill/>
          <a:ln w="19050" cap="flat" cmpd="sng">
            <a:solidFill>
              <a:schemeClr val="lt1"/>
            </a:solidFill>
            <a:prstDash val="solid"/>
            <a:round/>
            <a:headEnd type="none" w="med" len="med"/>
            <a:tailEnd type="none" w="med" len="med"/>
          </a:ln>
        </p:spPr>
        <p:txBody>
          <a:bodyPr lIns="91425" tIns="91425" rIns="91425" bIns="91425" anchor="ctr" anchorCtr="0"/>
          <a:lstStyle>
            <a:lvl1pPr marL="0" marR="0" lvl="0" indent="0" algn="ctr"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2pPr>
            <a:lvl3pPr marL="1219170" marR="0" lvl="2" indent="-12669"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3pPr>
            <a:lvl4pPr marL="1828754" marR="0" lvl="3" indent="-1265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4pPr>
            <a:lvl5pPr marL="2438339" marR="0" lvl="4" indent="-12638"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71" name="Shape 371"/>
          <p:cNvSpPr txBox="1">
            <a:spLocks noGrp="1"/>
          </p:cNvSpPr>
          <p:nvPr>
            <p:ph type="body" idx="2"/>
          </p:nvPr>
        </p:nvSpPr>
        <p:spPr>
          <a:xfrm>
            <a:off x="1121665" y="3395337"/>
            <a:ext cx="4218432" cy="789516"/>
          </a:xfrm>
          <a:prstGeom prst="rect">
            <a:avLst/>
          </a:prstGeom>
          <a:noFill/>
          <a:ln w="19050" cap="flat" cmpd="sng">
            <a:solidFill>
              <a:schemeClr val="lt1"/>
            </a:solidFill>
            <a:prstDash val="solid"/>
            <a:round/>
            <a:headEnd type="none" w="med" len="med"/>
            <a:tailEnd type="none" w="med" len="med"/>
          </a:ln>
        </p:spPr>
        <p:txBody>
          <a:bodyPr lIns="91425" tIns="91425" rIns="91425" bIns="91425" anchor="ctr" anchorCtr="0"/>
          <a:lstStyle>
            <a:lvl1pPr marL="0" marR="0" lvl="0" indent="0" algn="ctr"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2pPr>
            <a:lvl3pPr marL="1219170" marR="0" lvl="2" indent="-12669"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3pPr>
            <a:lvl4pPr marL="1828754" marR="0" lvl="3" indent="-1265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4pPr>
            <a:lvl5pPr marL="2438339" marR="0" lvl="4" indent="-12638"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72" name="Shape 372"/>
          <p:cNvSpPr txBox="1">
            <a:spLocks noGrp="1"/>
          </p:cNvSpPr>
          <p:nvPr>
            <p:ph type="body" idx="3"/>
          </p:nvPr>
        </p:nvSpPr>
        <p:spPr>
          <a:xfrm>
            <a:off x="1121665" y="4806419"/>
            <a:ext cx="4218432" cy="789516"/>
          </a:xfrm>
          <a:prstGeom prst="rect">
            <a:avLst/>
          </a:prstGeom>
          <a:noFill/>
          <a:ln w="19050" cap="flat" cmpd="sng">
            <a:solidFill>
              <a:schemeClr val="lt1"/>
            </a:solidFill>
            <a:prstDash val="solid"/>
            <a:round/>
            <a:headEnd type="none" w="med" len="med"/>
            <a:tailEnd type="none" w="med" len="med"/>
          </a:ln>
        </p:spPr>
        <p:txBody>
          <a:bodyPr lIns="91425" tIns="91425" rIns="91425" bIns="91425" anchor="ctr" anchorCtr="0"/>
          <a:lstStyle>
            <a:lvl1pPr marL="0" marR="0" lvl="0" indent="0" algn="ctr"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2pPr>
            <a:lvl3pPr marL="1219170" marR="0" lvl="2" indent="-12669"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3pPr>
            <a:lvl4pPr marL="1828754" marR="0" lvl="3" indent="-1265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4pPr>
            <a:lvl5pPr marL="2438339" marR="0" lvl="4" indent="-12638"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73" name="Shape 373"/>
          <p:cNvSpPr txBox="1">
            <a:spLocks noGrp="1"/>
          </p:cNvSpPr>
          <p:nvPr>
            <p:ph type="body" idx="4"/>
          </p:nvPr>
        </p:nvSpPr>
        <p:spPr>
          <a:xfrm>
            <a:off x="6660446" y="2073877"/>
            <a:ext cx="3909484" cy="789516"/>
          </a:xfrm>
          <a:prstGeom prst="rect">
            <a:avLst/>
          </a:prstGeom>
          <a:noFill/>
          <a:ln w="19050" cap="flat" cmpd="sng">
            <a:solidFill>
              <a:schemeClr val="lt1"/>
            </a:solidFill>
            <a:prstDash val="solid"/>
            <a:round/>
            <a:headEnd type="none" w="med" len="med"/>
            <a:tailEnd type="none" w="med" len="med"/>
          </a:ln>
        </p:spPr>
        <p:txBody>
          <a:bodyPr lIns="91425" tIns="91425" rIns="91425" bIns="91425" anchor="ctr" anchorCtr="0"/>
          <a:lstStyle>
            <a:lvl1pPr marL="0" marR="0" lvl="0" indent="0" algn="ctr"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2pPr>
            <a:lvl3pPr marL="1219170" marR="0" lvl="2" indent="-12669"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3pPr>
            <a:lvl4pPr marL="1828754" marR="0" lvl="3" indent="-1265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4pPr>
            <a:lvl5pPr marL="2438339" marR="0" lvl="4" indent="-12638"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74" name="Shape 374"/>
          <p:cNvSpPr txBox="1">
            <a:spLocks noGrp="1"/>
          </p:cNvSpPr>
          <p:nvPr>
            <p:ph type="body" idx="5"/>
          </p:nvPr>
        </p:nvSpPr>
        <p:spPr>
          <a:xfrm>
            <a:off x="6660446" y="3395337"/>
            <a:ext cx="3909484" cy="789516"/>
          </a:xfrm>
          <a:prstGeom prst="rect">
            <a:avLst/>
          </a:prstGeom>
          <a:noFill/>
          <a:ln w="19050" cap="flat" cmpd="sng">
            <a:solidFill>
              <a:schemeClr val="lt1"/>
            </a:solidFill>
            <a:prstDash val="solid"/>
            <a:round/>
            <a:headEnd type="none" w="med" len="med"/>
            <a:tailEnd type="none" w="med" len="med"/>
          </a:ln>
        </p:spPr>
        <p:txBody>
          <a:bodyPr lIns="91425" tIns="91425" rIns="91425" bIns="91425" anchor="ctr" anchorCtr="0"/>
          <a:lstStyle>
            <a:lvl1pPr marL="0" marR="0" lvl="0" indent="0" algn="ctr"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2pPr>
            <a:lvl3pPr marL="1219170" marR="0" lvl="2" indent="-12669"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3pPr>
            <a:lvl4pPr marL="1828754" marR="0" lvl="3" indent="-1265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4pPr>
            <a:lvl5pPr marL="2438339" marR="0" lvl="4" indent="-12638"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75" name="Shape 375"/>
          <p:cNvSpPr txBox="1">
            <a:spLocks noGrp="1"/>
          </p:cNvSpPr>
          <p:nvPr>
            <p:ph type="body" idx="6"/>
          </p:nvPr>
        </p:nvSpPr>
        <p:spPr>
          <a:xfrm>
            <a:off x="6660446" y="4806419"/>
            <a:ext cx="3909484" cy="789516"/>
          </a:xfrm>
          <a:prstGeom prst="rect">
            <a:avLst/>
          </a:prstGeom>
          <a:noFill/>
          <a:ln w="19050" cap="flat" cmpd="sng">
            <a:solidFill>
              <a:schemeClr val="lt1"/>
            </a:solidFill>
            <a:prstDash val="solid"/>
            <a:round/>
            <a:headEnd type="none" w="med" len="med"/>
            <a:tailEnd type="none" w="med" len="med"/>
          </a:ln>
        </p:spPr>
        <p:txBody>
          <a:bodyPr lIns="91425" tIns="91425" rIns="91425" bIns="91425" anchor="ctr" anchorCtr="0"/>
          <a:lstStyle>
            <a:lvl1pPr marL="0" marR="0" lvl="0" indent="0" algn="ctr"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2pPr>
            <a:lvl3pPr marL="1219170" marR="0" lvl="2" indent="-12669"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3pPr>
            <a:lvl4pPr marL="1828754" marR="0" lvl="3" indent="-12654"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4pPr>
            <a:lvl5pPr marL="2438339" marR="0" lvl="4" indent="-12638"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76" name="Shape 376"/>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77" name="Shape 377"/>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378" name="Shape 378"/>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79" name="Shape 379"/>
          <p:cNvPicPr preferRelativeResize="0"/>
          <p:nvPr/>
        </p:nvPicPr>
        <p:blipFill rotWithShape="1">
          <a:blip r:embed="rId3">
            <a:alphaModFix/>
          </a:blip>
          <a:srcRect/>
          <a:stretch/>
        </p:blipFill>
        <p:spPr>
          <a:xfrm>
            <a:off x="447395" y="6528430"/>
            <a:ext cx="237712" cy="251529"/>
          </a:xfrm>
          <a:prstGeom prst="rect">
            <a:avLst/>
          </a:prstGeom>
          <a:noFill/>
          <a:ln>
            <a:noFill/>
          </a:ln>
        </p:spPr>
      </p:pic>
      <p:pic>
        <p:nvPicPr>
          <p:cNvPr id="380" name="Shape 380"/>
          <p:cNvPicPr preferRelativeResize="0"/>
          <p:nvPr/>
        </p:nvPicPr>
        <p:blipFill rotWithShape="1">
          <a:blip r:embed="rId4">
            <a:alphaModFix/>
          </a:blip>
          <a:srcRect/>
          <a:stretch/>
        </p:blipFill>
        <p:spPr>
          <a:xfrm>
            <a:off x="3030969" y="904491"/>
            <a:ext cx="474777" cy="474777"/>
          </a:xfrm>
          <a:prstGeom prst="rect">
            <a:avLst/>
          </a:prstGeom>
          <a:noFill/>
          <a:ln>
            <a:noFill/>
          </a:ln>
        </p:spPr>
      </p:pic>
      <p:pic>
        <p:nvPicPr>
          <p:cNvPr id="381" name="Shape 381"/>
          <p:cNvPicPr preferRelativeResize="0"/>
          <p:nvPr/>
        </p:nvPicPr>
        <p:blipFill rotWithShape="1">
          <a:blip r:embed="rId5">
            <a:alphaModFix/>
          </a:blip>
          <a:srcRect/>
          <a:stretch/>
        </p:blipFill>
        <p:spPr>
          <a:xfrm>
            <a:off x="8414800" y="904491"/>
            <a:ext cx="474777" cy="474777"/>
          </a:xfrm>
          <a:prstGeom prst="rect">
            <a:avLst/>
          </a:prstGeom>
          <a:noFill/>
          <a:ln>
            <a:noFill/>
          </a:ln>
        </p:spPr>
      </p:pic>
      <p:sp>
        <p:nvSpPr>
          <p:cNvPr id="382" name="Shape 382"/>
          <p:cNvSpPr txBox="1">
            <a:spLocks noGrp="1"/>
          </p:cNvSpPr>
          <p:nvPr>
            <p:ph type="body" idx="7"/>
          </p:nvPr>
        </p:nvSpPr>
        <p:spPr>
          <a:xfrm>
            <a:off x="919842" y="1500176"/>
            <a:ext cx="4697028" cy="298467"/>
          </a:xfrm>
          <a:prstGeom prst="rect">
            <a:avLst/>
          </a:prstGeom>
          <a:noFill/>
          <a:ln>
            <a:noFill/>
          </a:ln>
        </p:spPr>
        <p:txBody>
          <a:bodyPr lIns="91425" tIns="91425" rIns="91425" bIns="91425" anchor="t" anchorCtr="0"/>
          <a:lstStyle>
            <a:lvl1pPr marL="0" marR="0" lvl="0" indent="0" algn="ctr" rtl="0">
              <a:spcBef>
                <a:spcPts val="280"/>
              </a:spcBef>
              <a:buClr>
                <a:schemeClr val="lt2"/>
              </a:buClr>
              <a:buFont typeface="Arial"/>
              <a:buNone/>
              <a:defRPr sz="1400" b="1" i="0" u="none" strike="noStrike" cap="none">
                <a:solidFill>
                  <a:schemeClr val="lt2"/>
                </a:solidFill>
                <a:latin typeface="Verdana"/>
                <a:ea typeface="Verdana"/>
                <a:cs typeface="Verdana"/>
                <a:sym typeface="Verdana"/>
              </a:defRPr>
            </a:lvl1pPr>
            <a:lvl2pPr marL="609585" marR="0" lvl="1" indent="-12684"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2pPr>
            <a:lvl3pPr marL="1219170" marR="0" lvl="2" indent="-12669"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3pPr>
            <a:lvl4pPr marL="1828754" marR="0" lvl="3" indent="-12654"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4pPr>
            <a:lvl5pPr marL="2438339" marR="0" lvl="4" indent="-12638"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83" name="Shape 383"/>
          <p:cNvSpPr txBox="1">
            <a:spLocks noGrp="1"/>
          </p:cNvSpPr>
          <p:nvPr>
            <p:ph type="body" idx="8"/>
          </p:nvPr>
        </p:nvSpPr>
        <p:spPr>
          <a:xfrm>
            <a:off x="6303671" y="1500176"/>
            <a:ext cx="4697028" cy="298467"/>
          </a:xfrm>
          <a:prstGeom prst="rect">
            <a:avLst/>
          </a:prstGeom>
          <a:noFill/>
          <a:ln>
            <a:noFill/>
          </a:ln>
        </p:spPr>
        <p:txBody>
          <a:bodyPr lIns="91425" tIns="91425" rIns="91425" bIns="91425" anchor="t" anchorCtr="0"/>
          <a:lstStyle>
            <a:lvl1pPr marL="0" marR="0" lvl="0" indent="0" algn="ctr" rtl="0">
              <a:spcBef>
                <a:spcPts val="280"/>
              </a:spcBef>
              <a:buClr>
                <a:schemeClr val="lt2"/>
              </a:buClr>
              <a:buFont typeface="Arial"/>
              <a:buNone/>
              <a:defRPr sz="1400" b="1" i="0" u="none" strike="noStrike" cap="none">
                <a:solidFill>
                  <a:schemeClr val="lt2"/>
                </a:solidFill>
                <a:latin typeface="Verdana"/>
                <a:ea typeface="Verdana"/>
                <a:cs typeface="Verdana"/>
                <a:sym typeface="Verdana"/>
              </a:defRPr>
            </a:lvl1pPr>
            <a:lvl2pPr marL="609585" marR="0" lvl="1" indent="-12684"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2pPr>
            <a:lvl3pPr marL="1219170" marR="0" lvl="2" indent="-12669"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3pPr>
            <a:lvl4pPr marL="1828754" marR="0" lvl="3" indent="-12654"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4pPr>
            <a:lvl5pPr marL="2438339" marR="0" lvl="4" indent="-12638" algn="l" rtl="0">
              <a:spcBef>
                <a:spcPts val="373"/>
              </a:spcBef>
              <a:buClr>
                <a:schemeClr val="lt2"/>
              </a:buClr>
              <a:buFont typeface="Arial"/>
              <a:buNone/>
              <a:defRPr sz="1867" b="0" i="0" u="none" strike="noStrike" cap="none">
                <a:solidFill>
                  <a:schemeClr val="lt2"/>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UI Screen Slide">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86" name="Shape 386"/>
          <p:cNvSpPr txBox="1">
            <a:spLocks noGrp="1"/>
          </p:cNvSpPr>
          <p:nvPr>
            <p:ph type="body" idx="2"/>
          </p:nvPr>
        </p:nvSpPr>
        <p:spPr>
          <a:xfrm>
            <a:off x="6823509" y="988908"/>
            <a:ext cx="5039783" cy="4883151"/>
          </a:xfrm>
          <a:prstGeom prst="rect">
            <a:avLst/>
          </a:prstGeom>
          <a:noFill/>
          <a:ln>
            <a:noFill/>
          </a:ln>
        </p:spPr>
        <p:txBody>
          <a:bodyPr lIns="91425" tIns="91425" rIns="91425" bIns="91425" anchor="ctr" anchorCtr="0"/>
          <a:lstStyle>
            <a:lvl1pPr marL="380990" marR="0" lvl="0" indent="-262435"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1pPr>
            <a:lvl2pPr marL="990575" marR="0" lvl="1" indent="-275120"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2pPr>
            <a:lvl3pPr marL="1600160" marR="0" lvl="2" indent="-275105"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3pPr>
            <a:lvl4pPr marL="2209745" marR="0" lvl="3" indent="-275090"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4pPr>
            <a:lvl5pPr marL="2819330" marR="0" lvl="4" indent="-275075" algn="l" rtl="0">
              <a:lnSpc>
                <a:spcPct val="130000"/>
              </a:lnSpc>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387" name="Shape 387"/>
          <p:cNvPicPr preferRelativeResize="0"/>
          <p:nvPr/>
        </p:nvPicPr>
        <p:blipFill rotWithShape="1">
          <a:blip r:embed="rId2">
            <a:alphaModFix/>
          </a:blip>
          <a:srcRect/>
          <a:stretch/>
        </p:blipFill>
        <p:spPr>
          <a:xfrm>
            <a:off x="-220511" y="1330749"/>
            <a:ext cx="6880816" cy="4199467"/>
          </a:xfrm>
          <a:prstGeom prst="rect">
            <a:avLst/>
          </a:prstGeom>
          <a:noFill/>
          <a:ln>
            <a:noFill/>
          </a:ln>
        </p:spPr>
      </p:pic>
      <p:sp>
        <p:nvSpPr>
          <p:cNvPr id="388" name="Shape 388"/>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89" name="Shape 389"/>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390" name="Shape 390"/>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391" name="Shape 391"/>
          <p:cNvPicPr preferRelativeResize="0"/>
          <p:nvPr/>
        </p:nvPicPr>
        <p:blipFill rotWithShape="1">
          <a:blip r:embed="rId3">
            <a:alphaModFix/>
          </a:blip>
          <a:srcRect/>
          <a:stretch/>
        </p:blipFill>
        <p:spPr>
          <a:xfrm>
            <a:off x="447395" y="6528430"/>
            <a:ext cx="237712" cy="2515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 Charts">
    <p:spTree>
      <p:nvGrpSpPr>
        <p:cNvPr id="1" name="Shape 392"/>
        <p:cNvGrpSpPr/>
        <p:nvPr/>
      </p:nvGrpSpPr>
      <p:grpSpPr>
        <a:xfrm>
          <a:off x="0" y="0"/>
          <a:ext cx="0" cy="0"/>
          <a:chOff x="0" y="0"/>
          <a:chExt cx="0" cy="0"/>
        </a:xfrm>
      </p:grpSpPr>
      <p:sp>
        <p:nvSpPr>
          <p:cNvPr id="393" name="Shape 393"/>
          <p:cNvSpPr/>
          <p:nvPr/>
        </p:nvSpPr>
        <p:spPr>
          <a:xfrm>
            <a:off x="6290991" y="785091"/>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94" name="Shape 394"/>
          <p:cNvSpPr/>
          <p:nvPr/>
        </p:nvSpPr>
        <p:spPr>
          <a:xfrm>
            <a:off x="6290991" y="3730462"/>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95" name="Shape 395"/>
          <p:cNvSpPr/>
          <p:nvPr/>
        </p:nvSpPr>
        <p:spPr>
          <a:xfrm>
            <a:off x="492606" y="785091"/>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96" name="Shape 396"/>
          <p:cNvSpPr/>
          <p:nvPr/>
        </p:nvSpPr>
        <p:spPr>
          <a:xfrm>
            <a:off x="492606" y="3730462"/>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397" name="Shape 397"/>
          <p:cNvSpPr>
            <a:spLocks noGrp="1"/>
          </p:cNvSpPr>
          <p:nvPr>
            <p:ph type="chart" idx="2"/>
          </p:nvPr>
        </p:nvSpPr>
        <p:spPr>
          <a:xfrm>
            <a:off x="615760" y="135466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98" name="Shape 398"/>
          <p:cNvSpPr>
            <a:spLocks noGrp="1"/>
          </p:cNvSpPr>
          <p:nvPr>
            <p:ph type="chart" idx="3"/>
          </p:nvPr>
        </p:nvSpPr>
        <p:spPr>
          <a:xfrm>
            <a:off x="6434669" y="135466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399" name="Shape 399"/>
          <p:cNvSpPr>
            <a:spLocks noGrp="1"/>
          </p:cNvSpPr>
          <p:nvPr>
            <p:ph type="chart" idx="4"/>
          </p:nvPr>
        </p:nvSpPr>
        <p:spPr>
          <a:xfrm>
            <a:off x="6434669" y="428977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00" name="Shape 400"/>
          <p:cNvSpPr>
            <a:spLocks noGrp="1"/>
          </p:cNvSpPr>
          <p:nvPr>
            <p:ph type="chart" idx="5"/>
          </p:nvPr>
        </p:nvSpPr>
        <p:spPr>
          <a:xfrm>
            <a:off x="615760" y="428977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01" name="Shape 401"/>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02" name="Shape 402"/>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03" name="Shape 403"/>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404" name="Shape 404"/>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405" name="Shape 405"/>
          <p:cNvPicPr preferRelativeResize="0"/>
          <p:nvPr/>
        </p:nvPicPr>
        <p:blipFill rotWithShape="1">
          <a:blip r:embed="rId2">
            <a:alphaModFix/>
          </a:blip>
          <a:srcRect/>
          <a:stretch/>
        </p:blipFill>
        <p:spPr>
          <a:xfrm>
            <a:off x="447395" y="6528430"/>
            <a:ext cx="237712" cy="251529"/>
          </a:xfrm>
          <a:prstGeom prst="rect">
            <a:avLst/>
          </a:prstGeom>
          <a:noFill/>
          <a:ln>
            <a:noFill/>
          </a:ln>
        </p:spPr>
      </p:pic>
      <p:cxnSp>
        <p:nvCxnSpPr>
          <p:cNvPr id="406" name="Shape 406"/>
          <p:cNvCxnSpPr/>
          <p:nvPr/>
        </p:nvCxnSpPr>
        <p:spPr>
          <a:xfrm>
            <a:off x="615760" y="1156520"/>
            <a:ext cx="5110785" cy="0"/>
          </a:xfrm>
          <a:prstGeom prst="straightConnector1">
            <a:avLst/>
          </a:prstGeom>
          <a:noFill/>
          <a:ln w="12700" cap="flat" cmpd="sng">
            <a:solidFill>
              <a:schemeClr val="accent3"/>
            </a:solidFill>
            <a:prstDash val="solid"/>
            <a:round/>
            <a:headEnd type="none" w="med" len="med"/>
            <a:tailEnd type="none" w="med" len="med"/>
          </a:ln>
        </p:spPr>
      </p:cxnSp>
      <p:cxnSp>
        <p:nvCxnSpPr>
          <p:cNvPr id="407" name="Shape 407"/>
          <p:cNvCxnSpPr/>
          <p:nvPr/>
        </p:nvCxnSpPr>
        <p:spPr>
          <a:xfrm>
            <a:off x="6414144" y="1149684"/>
            <a:ext cx="5110785" cy="0"/>
          </a:xfrm>
          <a:prstGeom prst="straightConnector1">
            <a:avLst/>
          </a:prstGeom>
          <a:noFill/>
          <a:ln w="12700" cap="flat" cmpd="sng">
            <a:solidFill>
              <a:schemeClr val="accent3"/>
            </a:solidFill>
            <a:prstDash val="solid"/>
            <a:round/>
            <a:headEnd type="none" w="med" len="med"/>
            <a:tailEnd type="none" w="med" len="med"/>
          </a:ln>
        </p:spPr>
      </p:cxnSp>
      <p:cxnSp>
        <p:nvCxnSpPr>
          <p:cNvPr id="408" name="Shape 408"/>
          <p:cNvCxnSpPr/>
          <p:nvPr/>
        </p:nvCxnSpPr>
        <p:spPr>
          <a:xfrm>
            <a:off x="615760" y="4082332"/>
            <a:ext cx="5110785" cy="0"/>
          </a:xfrm>
          <a:prstGeom prst="straightConnector1">
            <a:avLst/>
          </a:prstGeom>
          <a:noFill/>
          <a:ln w="12700" cap="flat" cmpd="sng">
            <a:solidFill>
              <a:schemeClr val="accent3"/>
            </a:solidFill>
            <a:prstDash val="solid"/>
            <a:round/>
            <a:headEnd type="none" w="med" len="med"/>
            <a:tailEnd type="none" w="med" len="med"/>
          </a:ln>
        </p:spPr>
      </p:cxnSp>
      <p:cxnSp>
        <p:nvCxnSpPr>
          <p:cNvPr id="409" name="Shape 409"/>
          <p:cNvCxnSpPr/>
          <p:nvPr/>
        </p:nvCxnSpPr>
        <p:spPr>
          <a:xfrm>
            <a:off x="6434669" y="4078771"/>
            <a:ext cx="5110785" cy="0"/>
          </a:xfrm>
          <a:prstGeom prst="straightConnector1">
            <a:avLst/>
          </a:prstGeom>
          <a:noFill/>
          <a:ln w="12700" cap="flat" cmpd="sng">
            <a:solidFill>
              <a:schemeClr val="accent3"/>
            </a:solidFill>
            <a:prstDash val="solid"/>
            <a:round/>
            <a:headEnd type="none" w="med" len="med"/>
            <a:tailEnd type="none" w="med" len="med"/>
          </a:ln>
        </p:spPr>
      </p:cxnSp>
      <p:sp>
        <p:nvSpPr>
          <p:cNvPr id="410" name="Shape 410"/>
          <p:cNvSpPr txBox="1">
            <a:spLocks noGrp="1"/>
          </p:cNvSpPr>
          <p:nvPr>
            <p:ph type="body" idx="6"/>
          </p:nvPr>
        </p:nvSpPr>
        <p:spPr>
          <a:xfrm>
            <a:off x="615756" y="3700828"/>
            <a:ext cx="5109827" cy="329395"/>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1" name="Shape 411"/>
          <p:cNvSpPr txBox="1">
            <a:spLocks noGrp="1"/>
          </p:cNvSpPr>
          <p:nvPr>
            <p:ph type="body" idx="7"/>
          </p:nvPr>
        </p:nvSpPr>
        <p:spPr>
          <a:xfrm>
            <a:off x="615756" y="783166"/>
            <a:ext cx="5109827" cy="329395"/>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2" name="Shape 412"/>
          <p:cNvSpPr txBox="1">
            <a:spLocks noGrp="1"/>
          </p:cNvSpPr>
          <p:nvPr>
            <p:ph type="body" idx="8"/>
          </p:nvPr>
        </p:nvSpPr>
        <p:spPr>
          <a:xfrm>
            <a:off x="6435626" y="3700828"/>
            <a:ext cx="5109827" cy="329395"/>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3" name="Shape 413"/>
          <p:cNvSpPr txBox="1">
            <a:spLocks noGrp="1"/>
          </p:cNvSpPr>
          <p:nvPr>
            <p:ph type="body" idx="9"/>
          </p:nvPr>
        </p:nvSpPr>
        <p:spPr>
          <a:xfrm>
            <a:off x="6435626" y="783166"/>
            <a:ext cx="5109827" cy="329395"/>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 charts with info">
    <p:spTree>
      <p:nvGrpSpPr>
        <p:cNvPr id="1" name="Shape 414"/>
        <p:cNvGrpSpPr/>
        <p:nvPr/>
      </p:nvGrpSpPr>
      <p:grpSpPr>
        <a:xfrm>
          <a:off x="0" y="0"/>
          <a:ext cx="0" cy="0"/>
          <a:chOff x="0" y="0"/>
          <a:chExt cx="0" cy="0"/>
        </a:xfrm>
      </p:grpSpPr>
      <p:sp>
        <p:nvSpPr>
          <p:cNvPr id="415" name="Shape 415"/>
          <p:cNvSpPr/>
          <p:nvPr/>
        </p:nvSpPr>
        <p:spPr>
          <a:xfrm>
            <a:off x="492606" y="785091"/>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16" name="Shape 416"/>
          <p:cNvSpPr/>
          <p:nvPr/>
        </p:nvSpPr>
        <p:spPr>
          <a:xfrm>
            <a:off x="492606" y="3730462"/>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17" name="Shape 417"/>
          <p:cNvSpPr>
            <a:spLocks noGrp="1"/>
          </p:cNvSpPr>
          <p:nvPr>
            <p:ph type="chart" idx="2"/>
          </p:nvPr>
        </p:nvSpPr>
        <p:spPr>
          <a:xfrm>
            <a:off x="615760" y="135466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8" name="Shape 418"/>
          <p:cNvSpPr>
            <a:spLocks noGrp="1"/>
          </p:cNvSpPr>
          <p:nvPr>
            <p:ph type="chart" idx="3"/>
          </p:nvPr>
        </p:nvSpPr>
        <p:spPr>
          <a:xfrm>
            <a:off x="615760" y="428977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9" name="Shape 419"/>
          <p:cNvSpPr txBox="1">
            <a:spLocks noGrp="1"/>
          </p:cNvSpPr>
          <p:nvPr>
            <p:ph type="body" idx="1"/>
          </p:nvPr>
        </p:nvSpPr>
        <p:spPr>
          <a:xfrm>
            <a:off x="6326467" y="783166"/>
            <a:ext cx="5327651" cy="5554133"/>
          </a:xfrm>
          <a:prstGeom prst="rect">
            <a:avLst/>
          </a:prstGeom>
          <a:solidFill>
            <a:srgbClr val="FFFFFF"/>
          </a:solidFill>
          <a:ln>
            <a:noFill/>
          </a:ln>
        </p:spPr>
        <p:txBody>
          <a:bodyPr lIns="91425" tIns="91425" rIns="91425" bIns="91425" anchor="ctr" anchorCtr="0"/>
          <a:lstStyle>
            <a:lvl1pPr marL="0" marR="0" lvl="0" indent="0" algn="ctr" rtl="0">
              <a:lnSpc>
                <a:spcPct val="120000"/>
              </a:lnSpc>
              <a:spcBef>
                <a:spcPts val="320"/>
              </a:spcBef>
              <a:buClr>
                <a:schemeClr val="dk1"/>
              </a:buClr>
              <a:buFont typeface="Arial"/>
              <a:buNone/>
              <a:defRPr sz="1600" b="0" i="0" u="none" strike="noStrike" cap="none">
                <a:solidFill>
                  <a:schemeClr val="dk1"/>
                </a:solidFill>
                <a:latin typeface="Verdana"/>
                <a:ea typeface="Verdana"/>
                <a:cs typeface="Verdana"/>
                <a:sym typeface="Verdana"/>
              </a:defRPr>
            </a:lvl1pPr>
            <a:lvl2pPr marL="609585" marR="0" lvl="1" indent="-1268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ctr"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20" name="Shape 420"/>
          <p:cNvSpPr txBox="1">
            <a:spLocks noGrp="1"/>
          </p:cNvSpPr>
          <p:nvPr>
            <p:ph type="body" idx="4"/>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21" name="Shape 421"/>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22" name="Shape 422"/>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423" name="Shape 423"/>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424" name="Shape 424"/>
          <p:cNvPicPr preferRelativeResize="0"/>
          <p:nvPr/>
        </p:nvPicPr>
        <p:blipFill rotWithShape="1">
          <a:blip r:embed="rId2">
            <a:alphaModFix/>
          </a:blip>
          <a:srcRect/>
          <a:stretch/>
        </p:blipFill>
        <p:spPr>
          <a:xfrm>
            <a:off x="447395" y="6528430"/>
            <a:ext cx="237712" cy="251529"/>
          </a:xfrm>
          <a:prstGeom prst="rect">
            <a:avLst/>
          </a:prstGeom>
          <a:noFill/>
          <a:ln>
            <a:noFill/>
          </a:ln>
        </p:spPr>
      </p:pic>
      <p:cxnSp>
        <p:nvCxnSpPr>
          <p:cNvPr id="425" name="Shape 425"/>
          <p:cNvCxnSpPr/>
          <p:nvPr/>
        </p:nvCxnSpPr>
        <p:spPr>
          <a:xfrm>
            <a:off x="615760" y="1156520"/>
            <a:ext cx="5110785" cy="0"/>
          </a:xfrm>
          <a:prstGeom prst="straightConnector1">
            <a:avLst/>
          </a:prstGeom>
          <a:noFill/>
          <a:ln w="12700" cap="flat" cmpd="sng">
            <a:solidFill>
              <a:schemeClr val="accent3"/>
            </a:solidFill>
            <a:prstDash val="solid"/>
            <a:round/>
            <a:headEnd type="none" w="med" len="med"/>
            <a:tailEnd type="none" w="med" len="med"/>
          </a:ln>
        </p:spPr>
      </p:cxnSp>
      <p:cxnSp>
        <p:nvCxnSpPr>
          <p:cNvPr id="426" name="Shape 426"/>
          <p:cNvCxnSpPr/>
          <p:nvPr/>
        </p:nvCxnSpPr>
        <p:spPr>
          <a:xfrm>
            <a:off x="615760" y="4077412"/>
            <a:ext cx="5110785" cy="0"/>
          </a:xfrm>
          <a:prstGeom prst="straightConnector1">
            <a:avLst/>
          </a:prstGeom>
          <a:noFill/>
          <a:ln w="12700" cap="flat" cmpd="sng">
            <a:solidFill>
              <a:schemeClr val="accent3"/>
            </a:solidFill>
            <a:prstDash val="solid"/>
            <a:round/>
            <a:headEnd type="none" w="med" len="med"/>
            <a:tailEnd type="none" w="med" len="med"/>
          </a:ln>
        </p:spPr>
      </p:cxnSp>
      <p:sp>
        <p:nvSpPr>
          <p:cNvPr id="427" name="Shape 427"/>
          <p:cNvSpPr txBox="1">
            <a:spLocks noGrp="1"/>
          </p:cNvSpPr>
          <p:nvPr>
            <p:ph type="body" idx="5"/>
          </p:nvPr>
        </p:nvSpPr>
        <p:spPr>
          <a:xfrm>
            <a:off x="615756" y="3700828"/>
            <a:ext cx="5109827" cy="329395"/>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28" name="Shape 428"/>
          <p:cNvSpPr txBox="1">
            <a:spLocks noGrp="1"/>
          </p:cNvSpPr>
          <p:nvPr>
            <p:ph type="body" idx="6"/>
          </p:nvPr>
        </p:nvSpPr>
        <p:spPr>
          <a:xfrm>
            <a:off x="615756" y="783166"/>
            <a:ext cx="5109827" cy="329395"/>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 Charts with Additional Info">
    <p:spTree>
      <p:nvGrpSpPr>
        <p:cNvPr id="1" name="Shape 429"/>
        <p:cNvGrpSpPr/>
        <p:nvPr/>
      </p:nvGrpSpPr>
      <p:grpSpPr>
        <a:xfrm>
          <a:off x="0" y="0"/>
          <a:ext cx="0" cy="0"/>
          <a:chOff x="0" y="0"/>
          <a:chExt cx="0" cy="0"/>
        </a:xfrm>
      </p:grpSpPr>
      <p:sp>
        <p:nvSpPr>
          <p:cNvPr id="430" name="Shape 430"/>
          <p:cNvSpPr/>
          <p:nvPr/>
        </p:nvSpPr>
        <p:spPr>
          <a:xfrm>
            <a:off x="492606" y="2623291"/>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31" name="Shape 431"/>
          <p:cNvSpPr/>
          <p:nvPr/>
        </p:nvSpPr>
        <p:spPr>
          <a:xfrm>
            <a:off x="6255978" y="2645325"/>
            <a:ext cx="5398139" cy="2606708"/>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32" name="Shape 432"/>
          <p:cNvSpPr>
            <a:spLocks noGrp="1"/>
          </p:cNvSpPr>
          <p:nvPr>
            <p:ph type="chart" idx="2"/>
          </p:nvPr>
        </p:nvSpPr>
        <p:spPr>
          <a:xfrm>
            <a:off x="615760" y="3192866"/>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3" name="Shape 433"/>
          <p:cNvSpPr>
            <a:spLocks noGrp="1"/>
          </p:cNvSpPr>
          <p:nvPr>
            <p:ph type="chart" idx="3"/>
          </p:nvPr>
        </p:nvSpPr>
        <p:spPr>
          <a:xfrm>
            <a:off x="6379130" y="3204639"/>
            <a:ext cx="5110785" cy="1919111"/>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4" name="Shape 434"/>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5" name="Shape 435"/>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36" name="Shape 436"/>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437" name="Shape 437"/>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438" name="Shape 438"/>
          <p:cNvPicPr preferRelativeResize="0"/>
          <p:nvPr/>
        </p:nvPicPr>
        <p:blipFill rotWithShape="1">
          <a:blip r:embed="rId2">
            <a:alphaModFix/>
          </a:blip>
          <a:srcRect/>
          <a:stretch/>
        </p:blipFill>
        <p:spPr>
          <a:xfrm>
            <a:off x="447395" y="6528430"/>
            <a:ext cx="237712" cy="251529"/>
          </a:xfrm>
          <a:prstGeom prst="rect">
            <a:avLst/>
          </a:prstGeom>
          <a:noFill/>
          <a:ln>
            <a:noFill/>
          </a:ln>
        </p:spPr>
      </p:pic>
      <p:sp>
        <p:nvSpPr>
          <p:cNvPr id="439" name="Shape 439"/>
          <p:cNvSpPr txBox="1">
            <a:spLocks noGrp="1"/>
          </p:cNvSpPr>
          <p:nvPr>
            <p:ph type="body" idx="4"/>
          </p:nvPr>
        </p:nvSpPr>
        <p:spPr>
          <a:xfrm>
            <a:off x="6255912" y="2781534"/>
            <a:ext cx="5398139" cy="365759"/>
          </a:xfrm>
          <a:prstGeom prst="rect">
            <a:avLst/>
          </a:prstGeom>
          <a:solidFill>
            <a:schemeClr val="accent3"/>
          </a:solidFill>
          <a:ln>
            <a:noFill/>
          </a:ln>
        </p:spPr>
        <p:txBody>
          <a:bodyPr lIns="91425" tIns="91425" rIns="91425" bIns="91425" anchor="t" anchorCtr="0"/>
          <a:lstStyle>
            <a:lvl1pPr marL="0" marR="0" lvl="0" indent="0" algn="ctr" rtl="0">
              <a:spcBef>
                <a:spcPts val="293"/>
              </a:spcBef>
              <a:buClr>
                <a:schemeClr val="lt1"/>
              </a:buClr>
              <a:buFont typeface="Arial"/>
              <a:buNone/>
              <a:defRPr sz="1467" b="0" i="0" u="none" strike="noStrike" cap="none">
                <a:solidFill>
                  <a:schemeClr val="lt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0" name="Shape 440"/>
          <p:cNvSpPr txBox="1">
            <a:spLocks noGrp="1"/>
          </p:cNvSpPr>
          <p:nvPr>
            <p:ph type="body" idx="5"/>
          </p:nvPr>
        </p:nvSpPr>
        <p:spPr>
          <a:xfrm>
            <a:off x="492545" y="2781534"/>
            <a:ext cx="5398139" cy="365759"/>
          </a:xfrm>
          <a:prstGeom prst="rect">
            <a:avLst/>
          </a:prstGeom>
          <a:solidFill>
            <a:schemeClr val="accent3"/>
          </a:solidFill>
          <a:ln>
            <a:noFill/>
          </a:ln>
        </p:spPr>
        <p:txBody>
          <a:bodyPr lIns="91425" tIns="91425" rIns="91425" bIns="91425" anchor="t" anchorCtr="0"/>
          <a:lstStyle>
            <a:lvl1pPr marL="0" marR="0" lvl="0" indent="0" algn="ctr" rtl="0">
              <a:spcBef>
                <a:spcPts val="293"/>
              </a:spcBef>
              <a:buClr>
                <a:schemeClr val="lt1"/>
              </a:buClr>
              <a:buFont typeface="Arial"/>
              <a:buNone/>
              <a:defRPr sz="1467" b="0" i="0" u="none" strike="noStrike" cap="none">
                <a:solidFill>
                  <a:schemeClr val="lt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1" name="Shape 441"/>
          <p:cNvSpPr txBox="1">
            <a:spLocks noGrp="1"/>
          </p:cNvSpPr>
          <p:nvPr>
            <p:ph type="body" idx="6"/>
          </p:nvPr>
        </p:nvSpPr>
        <p:spPr>
          <a:xfrm>
            <a:off x="615756" y="5321901"/>
            <a:ext cx="5109827" cy="1097279"/>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2" name="Shape 442"/>
          <p:cNvSpPr txBox="1">
            <a:spLocks noGrp="1"/>
          </p:cNvSpPr>
          <p:nvPr>
            <p:ph type="body" idx="7"/>
          </p:nvPr>
        </p:nvSpPr>
        <p:spPr>
          <a:xfrm>
            <a:off x="6400067" y="5321901"/>
            <a:ext cx="5109827" cy="1097279"/>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3" name="Shape 443"/>
          <p:cNvSpPr txBox="1">
            <a:spLocks noGrp="1"/>
          </p:cNvSpPr>
          <p:nvPr>
            <p:ph type="body" idx="8"/>
          </p:nvPr>
        </p:nvSpPr>
        <p:spPr>
          <a:xfrm>
            <a:off x="615758" y="881501"/>
            <a:ext cx="10874156" cy="1808128"/>
          </a:xfrm>
          <a:prstGeom prst="rect">
            <a:avLst/>
          </a:prstGeom>
          <a:noFill/>
          <a:ln>
            <a:noFill/>
          </a:ln>
        </p:spPr>
        <p:txBody>
          <a:bodyPr lIns="91425" tIns="91425" rIns="91425" bIns="91425" anchor="t" anchorCtr="0"/>
          <a:lstStyle>
            <a:lvl1pPr marL="0" marR="0" lvl="0" indent="0" algn="l" rtl="0">
              <a:spcBef>
                <a:spcPts val="293"/>
              </a:spcBef>
              <a:buClr>
                <a:schemeClr val="dk1"/>
              </a:buClr>
              <a:buFont typeface="Arial"/>
              <a:buNone/>
              <a:defRPr sz="14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quare slide">
    <p:spTree>
      <p:nvGrpSpPr>
        <p:cNvPr id="1" name="Shape 444"/>
        <p:cNvGrpSpPr/>
        <p:nvPr/>
      </p:nvGrpSpPr>
      <p:grpSpPr>
        <a:xfrm>
          <a:off x="0" y="0"/>
          <a:ext cx="0" cy="0"/>
          <a:chOff x="0" y="0"/>
          <a:chExt cx="0" cy="0"/>
        </a:xfrm>
      </p:grpSpPr>
      <p:sp>
        <p:nvSpPr>
          <p:cNvPr id="445" name="Shape 445"/>
          <p:cNvSpPr txBox="1"/>
          <p:nvPr/>
        </p:nvSpPr>
        <p:spPr>
          <a:xfrm>
            <a:off x="1068854" y="2130332"/>
            <a:ext cx="2942539" cy="2702980"/>
          </a:xfrm>
          <a:prstGeom prst="rect">
            <a:avLst/>
          </a:prstGeom>
          <a:solidFill>
            <a:schemeClr val="dk2"/>
          </a:solidFill>
          <a:ln>
            <a:noFill/>
          </a:ln>
        </p:spPr>
        <p:txBody>
          <a:bodyPr lIns="91425" tIns="45700" rIns="91425" bIns="45700" anchor="ctr" anchorCtr="0">
            <a:noAutofit/>
          </a:bodyPr>
          <a:lstStyle/>
          <a:p>
            <a:pPr algn="ctr">
              <a:buClr>
                <a:srgbClr val="1459FF"/>
              </a:buClr>
              <a:buFont typeface="Arial"/>
              <a:buNone/>
            </a:pPr>
            <a:endParaRPr sz="1867" kern="0">
              <a:solidFill>
                <a:srgbClr val="FFFFFF"/>
              </a:solidFill>
              <a:latin typeface="Verdana"/>
              <a:ea typeface="Verdana"/>
              <a:cs typeface="Verdana"/>
              <a:sym typeface="Verdana"/>
            </a:endParaRPr>
          </a:p>
        </p:txBody>
      </p:sp>
      <p:sp>
        <p:nvSpPr>
          <p:cNvPr id="446" name="Shape 446"/>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47" name="Shape 447"/>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448" name="Shape 448"/>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449" name="Shape 449"/>
          <p:cNvPicPr preferRelativeResize="0"/>
          <p:nvPr/>
        </p:nvPicPr>
        <p:blipFill rotWithShape="1">
          <a:blip r:embed="rId2">
            <a:alphaModFix/>
          </a:blip>
          <a:srcRect/>
          <a:stretch/>
        </p:blipFill>
        <p:spPr>
          <a:xfrm>
            <a:off x="447395" y="6528430"/>
            <a:ext cx="237712" cy="251529"/>
          </a:xfrm>
          <a:prstGeom prst="rect">
            <a:avLst/>
          </a:prstGeom>
          <a:noFill/>
          <a:ln>
            <a:noFill/>
          </a:ln>
        </p:spPr>
      </p:pic>
      <p:sp>
        <p:nvSpPr>
          <p:cNvPr id="450" name="Shape 450"/>
          <p:cNvSpPr txBox="1">
            <a:spLocks noGrp="1"/>
          </p:cNvSpPr>
          <p:nvPr>
            <p:ph type="body" idx="1"/>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p:nvPr/>
        </p:nvSpPr>
        <p:spPr>
          <a:xfrm>
            <a:off x="4690753" y="2094796"/>
            <a:ext cx="2942539" cy="2702980"/>
          </a:xfrm>
          <a:prstGeom prst="rect">
            <a:avLst/>
          </a:prstGeom>
          <a:solidFill>
            <a:schemeClr val="accent2"/>
          </a:solidFill>
          <a:ln>
            <a:noFill/>
          </a:ln>
        </p:spPr>
        <p:txBody>
          <a:bodyPr lIns="91425" tIns="45700" rIns="91425" bIns="45700" anchor="ctr" anchorCtr="0">
            <a:noAutofit/>
          </a:bodyPr>
          <a:lstStyle/>
          <a:p>
            <a:pPr algn="ctr">
              <a:buClr>
                <a:srgbClr val="1459FF"/>
              </a:buClr>
              <a:buFont typeface="Arial"/>
              <a:buNone/>
            </a:pPr>
            <a:endParaRPr sz="1867" kern="0">
              <a:solidFill>
                <a:srgbClr val="FFFFFF"/>
              </a:solidFill>
              <a:latin typeface="Verdana"/>
              <a:ea typeface="Verdana"/>
              <a:cs typeface="Verdana"/>
              <a:sym typeface="Verdana"/>
            </a:endParaRPr>
          </a:p>
        </p:txBody>
      </p:sp>
      <p:sp>
        <p:nvSpPr>
          <p:cNvPr id="452" name="Shape 452"/>
          <p:cNvSpPr txBox="1"/>
          <p:nvPr/>
        </p:nvSpPr>
        <p:spPr>
          <a:xfrm>
            <a:off x="8119442" y="2094796"/>
            <a:ext cx="2942539" cy="2702980"/>
          </a:xfrm>
          <a:prstGeom prst="rect">
            <a:avLst/>
          </a:prstGeom>
          <a:solidFill>
            <a:schemeClr val="accent3"/>
          </a:solidFill>
          <a:ln>
            <a:noFill/>
          </a:ln>
        </p:spPr>
        <p:txBody>
          <a:bodyPr lIns="91425" tIns="45700" rIns="91425" bIns="45700" anchor="ctr" anchorCtr="0">
            <a:noAutofit/>
          </a:bodyPr>
          <a:lstStyle/>
          <a:p>
            <a:pPr algn="ctr">
              <a:buClr>
                <a:srgbClr val="1459FF"/>
              </a:buClr>
              <a:buFont typeface="Arial"/>
              <a:buNone/>
            </a:pPr>
            <a:endParaRPr sz="1867" kern="0">
              <a:solidFill>
                <a:srgbClr val="FFFFFF"/>
              </a:solidFill>
              <a:latin typeface="Verdana"/>
              <a:ea typeface="Verdana"/>
              <a:cs typeface="Verdana"/>
              <a:sym typeface="Verdana"/>
            </a:endParaRPr>
          </a:p>
        </p:txBody>
      </p:sp>
      <p:sp>
        <p:nvSpPr>
          <p:cNvPr id="453" name="Shape 453"/>
          <p:cNvSpPr txBox="1">
            <a:spLocks noGrp="1"/>
          </p:cNvSpPr>
          <p:nvPr>
            <p:ph type="subTitle" idx="2"/>
          </p:nvPr>
        </p:nvSpPr>
        <p:spPr>
          <a:xfrm>
            <a:off x="1068854" y="2130333"/>
            <a:ext cx="2942539" cy="2711602"/>
          </a:xfrm>
          <a:prstGeom prst="rect">
            <a:avLst/>
          </a:prstGeom>
          <a:noFill/>
          <a:ln>
            <a:noFill/>
          </a:ln>
        </p:spPr>
        <p:txBody>
          <a:bodyPr lIns="91425" tIns="91425" rIns="91425" bIns="91425" anchor="ctr" anchorCtr="0"/>
          <a:lstStyle>
            <a:lvl1pPr marL="0" marR="0" lvl="0" indent="0" algn="ctr" rtl="0">
              <a:spcBef>
                <a:spcPts val="373"/>
              </a:spcBef>
              <a:buClr>
                <a:schemeClr val="accent1"/>
              </a:buClr>
              <a:buFont typeface="Arial"/>
              <a:buNone/>
              <a:defRPr sz="1867" b="0" i="0" u="none" strike="noStrike" cap="none">
                <a:solidFill>
                  <a:schemeClr val="lt2"/>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54" name="Shape 454"/>
          <p:cNvSpPr txBox="1">
            <a:spLocks noGrp="1"/>
          </p:cNvSpPr>
          <p:nvPr>
            <p:ph type="body" idx="3"/>
          </p:nvPr>
        </p:nvSpPr>
        <p:spPr>
          <a:xfrm>
            <a:off x="4690753" y="2094798"/>
            <a:ext cx="2942539" cy="2702980"/>
          </a:xfrm>
          <a:prstGeom prst="rect">
            <a:avLst/>
          </a:prstGeom>
          <a:noFill/>
          <a:ln>
            <a:noFill/>
          </a:ln>
        </p:spPr>
        <p:txBody>
          <a:bodyPr lIns="91425" tIns="91425" rIns="91425" bIns="91425" anchor="ctr" anchorCtr="0"/>
          <a:lstStyle>
            <a:lvl1pPr marL="0" marR="0" lvl="0" indent="0"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5" name="Shape 455"/>
          <p:cNvSpPr txBox="1">
            <a:spLocks noGrp="1"/>
          </p:cNvSpPr>
          <p:nvPr>
            <p:ph type="body" idx="4"/>
          </p:nvPr>
        </p:nvSpPr>
        <p:spPr>
          <a:xfrm>
            <a:off x="8119442" y="2105317"/>
            <a:ext cx="2942539" cy="2692460"/>
          </a:xfrm>
          <a:prstGeom prst="rect">
            <a:avLst/>
          </a:prstGeom>
          <a:noFill/>
          <a:ln>
            <a:noFill/>
          </a:ln>
        </p:spPr>
        <p:txBody>
          <a:bodyPr lIns="91425" tIns="91425" rIns="91425" bIns="91425" anchor="ctr" anchorCtr="0"/>
          <a:lstStyle>
            <a:lvl1pPr marL="0" marR="0" lvl="0" indent="0" algn="ctr" rtl="0">
              <a:spcBef>
                <a:spcPts val="373"/>
              </a:spcBef>
              <a:buClr>
                <a:srgbClr val="FFFFFF"/>
              </a:buClr>
              <a:buFont typeface="Arial"/>
              <a:buNone/>
              <a:defRPr sz="1867" b="0" i="0" u="none" strike="noStrike" cap="none">
                <a:solidFill>
                  <a:srgbClr val="FFFFFF"/>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A06738-8BEF-0E44-B7C1-1623D6E93A1D}" type="datetime1">
              <a:rPr lang="en-US" smtClean="0"/>
              <a:t>4/13/17</a:t>
            </a:fld>
            <a:endParaRPr lang="en-US"/>
          </a:p>
        </p:txBody>
      </p:sp>
      <p:sp>
        <p:nvSpPr>
          <p:cNvPr id="5" name="Footer Placeholder 4"/>
          <p:cNvSpPr>
            <a:spLocks noGrp="1"/>
          </p:cNvSpPr>
          <p:nvPr>
            <p:ph type="ftr" sz="quarter" idx="11"/>
          </p:nvPr>
        </p:nvSpPr>
        <p:spPr/>
        <p:txBody>
          <a:bodyPr/>
          <a:lstStyle/>
          <a:p>
            <a:r>
              <a:rPr lang="en-US" dirty="0" smtClean="0"/>
              <a:t>drewfustin@gmail.com | 6.5.2016</a:t>
            </a:r>
            <a:endParaRPr lang="en-US" dirty="0"/>
          </a:p>
        </p:txBody>
      </p:sp>
      <p:sp>
        <p:nvSpPr>
          <p:cNvPr id="6" name="Slide Number Placeholder 5"/>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8227314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llout Slide">
    <p:spTree>
      <p:nvGrpSpPr>
        <p:cNvPr id="1" name="Shape 456"/>
        <p:cNvGrpSpPr/>
        <p:nvPr/>
      </p:nvGrpSpPr>
      <p:grpSpPr>
        <a:xfrm>
          <a:off x="0" y="0"/>
          <a:ext cx="0" cy="0"/>
          <a:chOff x="0" y="0"/>
          <a:chExt cx="0" cy="0"/>
        </a:xfrm>
      </p:grpSpPr>
      <p:pic>
        <p:nvPicPr>
          <p:cNvPr id="457" name="Shape 457" descr="ThinkstockPhotos-493915921.jpg"/>
          <p:cNvPicPr preferRelativeResize="0"/>
          <p:nvPr/>
        </p:nvPicPr>
        <p:blipFill rotWithShape="1">
          <a:blip r:embed="rId2">
            <a:alphaModFix/>
          </a:blip>
          <a:srcRect/>
          <a:stretch/>
        </p:blipFill>
        <p:spPr>
          <a:xfrm>
            <a:off x="6059682" y="0"/>
            <a:ext cx="6132315" cy="6858000"/>
          </a:xfrm>
          <a:prstGeom prst="rect">
            <a:avLst/>
          </a:prstGeom>
          <a:noFill/>
          <a:ln>
            <a:noFill/>
          </a:ln>
        </p:spPr>
      </p:pic>
      <p:sp>
        <p:nvSpPr>
          <p:cNvPr id="458" name="Shape 458"/>
          <p:cNvSpPr/>
          <p:nvPr/>
        </p:nvSpPr>
        <p:spPr>
          <a:xfrm>
            <a:off x="0" y="1"/>
            <a:ext cx="6059683" cy="6857999"/>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59" name="Shape 459"/>
          <p:cNvSpPr txBox="1">
            <a:spLocks noGrp="1"/>
          </p:cNvSpPr>
          <p:nvPr>
            <p:ph type="ctrTitle"/>
          </p:nvPr>
        </p:nvSpPr>
        <p:spPr>
          <a:xfrm>
            <a:off x="0" y="2632186"/>
            <a:ext cx="6059683" cy="661939"/>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Verdana"/>
              <a:buNone/>
              <a:defRPr sz="2133" b="1" i="0" u="none" strike="noStrike" cap="none">
                <a:solidFill>
                  <a:schemeClr val="dk2"/>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0" name="Shape 460"/>
          <p:cNvSpPr/>
          <p:nvPr/>
        </p:nvSpPr>
        <p:spPr>
          <a:xfrm>
            <a:off x="7611964" y="1850933"/>
            <a:ext cx="3095955" cy="3095955"/>
          </a:xfrm>
          <a:prstGeom prst="ellipse">
            <a:avLst/>
          </a:prstGeom>
          <a:solidFill>
            <a:schemeClr val="dk2"/>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cxnSp>
        <p:nvCxnSpPr>
          <p:cNvPr id="461" name="Shape 461"/>
          <p:cNvCxnSpPr>
            <a:endCxn id="460" idx="2"/>
          </p:cNvCxnSpPr>
          <p:nvPr/>
        </p:nvCxnSpPr>
        <p:spPr>
          <a:xfrm rot="10800000" flipH="1">
            <a:off x="64" y="3398911"/>
            <a:ext cx="7611900" cy="18300"/>
          </a:xfrm>
          <a:prstGeom prst="straightConnector1">
            <a:avLst/>
          </a:prstGeom>
          <a:noFill/>
          <a:ln w="12700" cap="flat" cmpd="sng">
            <a:solidFill>
              <a:schemeClr val="accent1"/>
            </a:solidFill>
            <a:prstDash val="solid"/>
            <a:round/>
            <a:headEnd type="none" w="med" len="med"/>
            <a:tailEnd type="none" w="med" len="med"/>
          </a:ln>
        </p:spPr>
      </p:cxnSp>
      <p:sp>
        <p:nvSpPr>
          <p:cNvPr id="462" name="Shape 462"/>
          <p:cNvSpPr txBox="1">
            <a:spLocks noGrp="1"/>
          </p:cNvSpPr>
          <p:nvPr>
            <p:ph type="subTitle" idx="1"/>
          </p:nvPr>
        </p:nvSpPr>
        <p:spPr>
          <a:xfrm>
            <a:off x="7852460" y="1850933"/>
            <a:ext cx="2731236" cy="3095955"/>
          </a:xfrm>
          <a:prstGeom prst="rect">
            <a:avLst/>
          </a:prstGeom>
          <a:noFill/>
          <a:ln>
            <a:noFill/>
          </a:ln>
        </p:spPr>
        <p:txBody>
          <a:bodyPr lIns="91425" tIns="91425" rIns="91425" bIns="91425" anchor="ctr" anchorCtr="0"/>
          <a:lstStyle>
            <a:lvl1pPr marL="0" marR="0" lvl="0" indent="0" algn="ctr" rtl="0">
              <a:spcBef>
                <a:spcPts val="373"/>
              </a:spcBef>
              <a:buClr>
                <a:schemeClr val="accent1"/>
              </a:buClr>
              <a:buFont typeface="Arial"/>
              <a:buNone/>
              <a:defRPr sz="1867"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all out Slide 2">
    <p:spTree>
      <p:nvGrpSpPr>
        <p:cNvPr id="1" name="Shape 463"/>
        <p:cNvGrpSpPr/>
        <p:nvPr/>
      </p:nvGrpSpPr>
      <p:grpSpPr>
        <a:xfrm>
          <a:off x="0" y="0"/>
          <a:ext cx="0" cy="0"/>
          <a:chOff x="0" y="0"/>
          <a:chExt cx="0" cy="0"/>
        </a:xfrm>
      </p:grpSpPr>
      <p:pic>
        <p:nvPicPr>
          <p:cNvPr id="464" name="Shape 464" descr="ThinkstockPhotos-495626337.jpg"/>
          <p:cNvPicPr preferRelativeResize="0"/>
          <p:nvPr/>
        </p:nvPicPr>
        <p:blipFill rotWithShape="1">
          <a:blip r:embed="rId2">
            <a:alphaModFix/>
          </a:blip>
          <a:srcRect/>
          <a:stretch/>
        </p:blipFill>
        <p:spPr>
          <a:xfrm>
            <a:off x="6059682" y="0"/>
            <a:ext cx="6132315" cy="6857999"/>
          </a:xfrm>
          <a:prstGeom prst="rect">
            <a:avLst/>
          </a:prstGeom>
          <a:noFill/>
          <a:ln>
            <a:noFill/>
          </a:ln>
        </p:spPr>
      </p:pic>
      <p:sp>
        <p:nvSpPr>
          <p:cNvPr id="465" name="Shape 465"/>
          <p:cNvSpPr/>
          <p:nvPr/>
        </p:nvSpPr>
        <p:spPr>
          <a:xfrm>
            <a:off x="0" y="1"/>
            <a:ext cx="6059683" cy="6857999"/>
          </a:xfrm>
          <a:prstGeom prst="rect">
            <a:avLst/>
          </a:prstGeom>
          <a:solidFill>
            <a:schemeClr val="lt1"/>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66" name="Shape 466"/>
          <p:cNvSpPr txBox="1">
            <a:spLocks noGrp="1"/>
          </p:cNvSpPr>
          <p:nvPr>
            <p:ph type="ctrTitle"/>
          </p:nvPr>
        </p:nvSpPr>
        <p:spPr>
          <a:xfrm>
            <a:off x="0" y="2632186"/>
            <a:ext cx="6059683" cy="661939"/>
          </a:xfrm>
          <a:prstGeom prst="rect">
            <a:avLst/>
          </a:prstGeom>
          <a:noFill/>
          <a:ln>
            <a:noFill/>
          </a:ln>
        </p:spPr>
        <p:txBody>
          <a:bodyPr lIns="91425" tIns="91425" rIns="91425" bIns="91425" anchor="t" anchorCtr="0"/>
          <a:lstStyle>
            <a:lvl1pPr marL="0" marR="0" lvl="0" indent="0" algn="ctr" rtl="0">
              <a:spcBef>
                <a:spcPts val="0"/>
              </a:spcBef>
              <a:buClr>
                <a:schemeClr val="dk2"/>
              </a:buClr>
              <a:buFont typeface="Verdana"/>
              <a:buNone/>
              <a:defRPr sz="2133" b="1" i="0" u="none" strike="noStrike" cap="none">
                <a:solidFill>
                  <a:schemeClr val="dk2"/>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7" name="Shape 467"/>
          <p:cNvSpPr/>
          <p:nvPr/>
        </p:nvSpPr>
        <p:spPr>
          <a:xfrm>
            <a:off x="7611964" y="1850933"/>
            <a:ext cx="3095955" cy="3095955"/>
          </a:xfrm>
          <a:prstGeom prst="ellipse">
            <a:avLst/>
          </a:prstGeom>
          <a:solidFill>
            <a:schemeClr val="dk2"/>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cxnSp>
        <p:nvCxnSpPr>
          <p:cNvPr id="468" name="Shape 468"/>
          <p:cNvCxnSpPr>
            <a:endCxn id="467" idx="2"/>
          </p:cNvCxnSpPr>
          <p:nvPr/>
        </p:nvCxnSpPr>
        <p:spPr>
          <a:xfrm rot="10800000" flipH="1">
            <a:off x="64" y="3398911"/>
            <a:ext cx="7611900" cy="18300"/>
          </a:xfrm>
          <a:prstGeom prst="straightConnector1">
            <a:avLst/>
          </a:prstGeom>
          <a:noFill/>
          <a:ln w="12700" cap="flat" cmpd="sng">
            <a:solidFill>
              <a:schemeClr val="accent1"/>
            </a:solidFill>
            <a:prstDash val="solid"/>
            <a:round/>
            <a:headEnd type="none" w="med" len="med"/>
            <a:tailEnd type="none" w="med" len="med"/>
          </a:ln>
        </p:spPr>
      </p:cxnSp>
      <p:sp>
        <p:nvSpPr>
          <p:cNvPr id="469" name="Shape 469"/>
          <p:cNvSpPr txBox="1">
            <a:spLocks noGrp="1"/>
          </p:cNvSpPr>
          <p:nvPr>
            <p:ph type="subTitle" idx="1"/>
          </p:nvPr>
        </p:nvSpPr>
        <p:spPr>
          <a:xfrm>
            <a:off x="7852460" y="1850933"/>
            <a:ext cx="2731236" cy="3095955"/>
          </a:xfrm>
          <a:prstGeom prst="rect">
            <a:avLst/>
          </a:prstGeom>
          <a:noFill/>
          <a:ln>
            <a:noFill/>
          </a:ln>
        </p:spPr>
        <p:txBody>
          <a:bodyPr lIns="91425" tIns="91425" rIns="91425" bIns="91425" anchor="ctr" anchorCtr="0"/>
          <a:lstStyle>
            <a:lvl1pPr marL="0" marR="0" lvl="0" indent="0" algn="ctr" rtl="0">
              <a:spcBef>
                <a:spcPts val="373"/>
              </a:spcBef>
              <a:buClr>
                <a:schemeClr val="accent1"/>
              </a:buClr>
              <a:buFont typeface="Arial"/>
              <a:buNone/>
              <a:defRPr sz="1867"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 column bullet with imagery">
    <p:spTree>
      <p:nvGrpSpPr>
        <p:cNvPr id="1" name="Shape 470"/>
        <p:cNvGrpSpPr/>
        <p:nvPr/>
      </p:nvGrpSpPr>
      <p:grpSpPr>
        <a:xfrm>
          <a:off x="0" y="0"/>
          <a:ext cx="0" cy="0"/>
          <a:chOff x="0" y="0"/>
          <a:chExt cx="0" cy="0"/>
        </a:xfrm>
      </p:grpSpPr>
      <p:sp>
        <p:nvSpPr>
          <p:cNvPr id="471" name="Shape 471"/>
          <p:cNvSpPr txBox="1">
            <a:spLocks noGrp="1"/>
          </p:cNvSpPr>
          <p:nvPr>
            <p:ph type="ctrTitle"/>
          </p:nvPr>
        </p:nvSpPr>
        <p:spPr>
          <a:xfrm>
            <a:off x="266993" y="148631"/>
            <a:ext cx="6059683" cy="661939"/>
          </a:xfrm>
          <a:prstGeom prst="rect">
            <a:avLst/>
          </a:prstGeom>
          <a:noFill/>
          <a:ln>
            <a:noFill/>
          </a:ln>
        </p:spPr>
        <p:txBody>
          <a:bodyPr lIns="91425" tIns="91425" rIns="91425" bIns="91425" anchor="t" anchorCtr="0"/>
          <a:lstStyle>
            <a:lvl1pPr marL="0" marR="0" lvl="0" indent="0" algn="l" rtl="0">
              <a:spcBef>
                <a:spcPts val="0"/>
              </a:spcBef>
              <a:buClr>
                <a:schemeClr val="dk2"/>
              </a:buClr>
              <a:buFont typeface="Verdana"/>
              <a:buNone/>
              <a:defRPr sz="1867" b="1" i="0" u="none" strike="noStrike" cap="none">
                <a:solidFill>
                  <a:schemeClr val="dk2"/>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2" name="Shape 472"/>
          <p:cNvSpPr/>
          <p:nvPr/>
        </p:nvSpPr>
        <p:spPr>
          <a:xfrm>
            <a:off x="7611964" y="1850933"/>
            <a:ext cx="3095955" cy="3095955"/>
          </a:xfrm>
          <a:prstGeom prst="ellipse">
            <a:avLst/>
          </a:prstGeom>
          <a:solidFill>
            <a:schemeClr val="dk2">
              <a:alpha val="75686"/>
            </a:schemeClr>
          </a:solidFill>
          <a:ln>
            <a:noFill/>
          </a:ln>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73" name="Shape 473"/>
          <p:cNvSpPr txBox="1">
            <a:spLocks noGrp="1"/>
          </p:cNvSpPr>
          <p:nvPr>
            <p:ph type="subTitle" idx="1"/>
          </p:nvPr>
        </p:nvSpPr>
        <p:spPr>
          <a:xfrm>
            <a:off x="7852460" y="1850933"/>
            <a:ext cx="2731236" cy="3095955"/>
          </a:xfrm>
          <a:prstGeom prst="rect">
            <a:avLst/>
          </a:prstGeom>
          <a:noFill/>
          <a:ln>
            <a:noFill/>
          </a:ln>
        </p:spPr>
        <p:txBody>
          <a:bodyPr lIns="91425" tIns="91425" rIns="91425" bIns="91425" anchor="ctr" anchorCtr="0"/>
          <a:lstStyle>
            <a:lvl1pPr marL="0" marR="0" lvl="0" indent="0" algn="ctr" rtl="0">
              <a:spcBef>
                <a:spcPts val="373"/>
              </a:spcBef>
              <a:buClr>
                <a:schemeClr val="accent1"/>
              </a:buClr>
              <a:buFont typeface="Arial"/>
              <a:buNone/>
              <a:defRPr sz="1867" b="0" i="0" u="none" strike="noStrike" cap="none">
                <a:solidFill>
                  <a:srgbClr val="FFFFFF"/>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pic>
        <p:nvPicPr>
          <p:cNvPr id="474" name="Shape 474" descr="ThinkstockPhotos-495626337.jpg"/>
          <p:cNvPicPr preferRelativeResize="0"/>
          <p:nvPr/>
        </p:nvPicPr>
        <p:blipFill rotWithShape="1">
          <a:blip r:embed="rId2">
            <a:alphaModFix/>
          </a:blip>
          <a:srcRect/>
          <a:stretch/>
        </p:blipFill>
        <p:spPr>
          <a:xfrm>
            <a:off x="6126787" y="0"/>
            <a:ext cx="6077402" cy="6858000"/>
          </a:xfrm>
          <a:prstGeom prst="rect">
            <a:avLst/>
          </a:prstGeom>
          <a:noFill/>
          <a:ln>
            <a:noFill/>
          </a:ln>
        </p:spPr>
      </p:pic>
      <p:sp>
        <p:nvSpPr>
          <p:cNvPr id="475" name="Shape 475"/>
          <p:cNvSpPr txBox="1">
            <a:spLocks noGrp="1"/>
          </p:cNvSpPr>
          <p:nvPr>
            <p:ph type="body" idx="2"/>
          </p:nvPr>
        </p:nvSpPr>
        <p:spPr>
          <a:xfrm>
            <a:off x="266701" y="1181100"/>
            <a:ext cx="5253566" cy="3898900"/>
          </a:xfrm>
          <a:prstGeom prst="rect">
            <a:avLst/>
          </a:prstGeom>
          <a:noFill/>
          <a:ln>
            <a:noFill/>
          </a:ln>
        </p:spPr>
        <p:txBody>
          <a:bodyPr lIns="91425" tIns="91425" rIns="91425" bIns="91425" anchor="t" anchorCtr="0"/>
          <a:lstStyle>
            <a:lvl1pPr marL="380990" marR="0" lvl="0" indent="-262435" algn="l" rtl="0">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1pPr>
            <a:lvl2pPr marL="990575" marR="0" lvl="1" indent="-275120" algn="l" rtl="0">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2pPr>
            <a:lvl3pPr marL="1600160" marR="0" lvl="2" indent="-275105" algn="l" rtl="0">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3pPr>
            <a:lvl4pPr marL="2209745" marR="0" lvl="3" indent="-275090" algn="l" rtl="0">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4pPr>
            <a:lvl5pPr marL="2819330" marR="0" lvl="4" indent="-275075" algn="l" rtl="0">
              <a:spcBef>
                <a:spcPts val="373"/>
              </a:spcBef>
              <a:buClr>
                <a:schemeClr val="accent1"/>
              </a:buClr>
              <a:buSzPct val="98263"/>
              <a:buFont typeface="Arial"/>
              <a:buChar char="•"/>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76" name="Shape 476"/>
          <p:cNvSpPr txBox="1">
            <a:spLocks noGrp="1"/>
          </p:cNvSpPr>
          <p:nvPr>
            <p:ph type="sldNum" idx="12"/>
          </p:nvPr>
        </p:nvSpPr>
        <p:spPr>
          <a:xfrm>
            <a:off x="11654117" y="6615845"/>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latin typeface="Verdana"/>
                <a:ea typeface="Verdana"/>
                <a:cs typeface="Verdana"/>
                <a:sym typeface="Verdana"/>
              </a:rPr>
              <a:pPr algn="r">
                <a:buSzPct val="25000"/>
              </a:pPr>
              <a:t>‹#›</a:t>
            </a:fld>
            <a:endParaRPr lang="en-US" sz="933">
              <a:latin typeface="Verdana"/>
              <a:ea typeface="Verdana"/>
              <a:cs typeface="Verdana"/>
              <a:sym typeface="Verdana"/>
            </a:endParaRPr>
          </a:p>
        </p:txBody>
      </p:sp>
      <p:sp>
        <p:nvSpPr>
          <p:cNvPr id="477" name="Shape 477"/>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78" name="Shape 478"/>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479" name="Shape 479"/>
          <p:cNvSpPr txBox="1"/>
          <p:nvPr/>
        </p:nvSpPr>
        <p:spPr>
          <a:xfrm>
            <a:off x="11654117" y="6602297"/>
            <a:ext cx="540112" cy="256796"/>
          </a:xfrm>
          <a:prstGeom prst="rect">
            <a:avLst/>
          </a:prstGeom>
          <a:noFill/>
          <a:ln>
            <a:noFill/>
          </a:ln>
        </p:spPr>
        <p:txBody>
          <a:bodyPr lIns="121900" tIns="60950" rIns="121900" bIns="60950" anchor="ctr" anchorCtr="0">
            <a:noAutofit/>
          </a:bodyPr>
          <a:lstStyle/>
          <a:p>
            <a:pPr algn="r">
              <a:buSzPct val="25000"/>
            </a:pPr>
            <a:fld id="{00000000-1234-1234-1234-123412341234}" type="slidenum">
              <a:rPr lang="en-US" sz="933" kern="0">
                <a:solidFill>
                  <a:srgbClr val="FFFFFF"/>
                </a:solidFill>
                <a:latin typeface="Verdana"/>
                <a:ea typeface="Verdana"/>
                <a:cs typeface="Verdana"/>
                <a:sym typeface="Verdana"/>
              </a:rPr>
              <a:pPr algn="r">
                <a:buSzPct val="25000"/>
              </a:pPr>
              <a:t>‹#›</a:t>
            </a:fld>
            <a:endParaRPr lang="en-US" sz="933" kern="0">
              <a:solidFill>
                <a:srgbClr val="FFFFFF"/>
              </a:solidFill>
              <a:latin typeface="Verdana"/>
              <a:ea typeface="Verdana"/>
              <a:cs typeface="Verdana"/>
              <a:sym typeface="Verdana"/>
            </a:endParaRPr>
          </a:p>
        </p:txBody>
      </p:sp>
      <p:pic>
        <p:nvPicPr>
          <p:cNvPr id="480" name="Shape 480"/>
          <p:cNvPicPr preferRelativeResize="0"/>
          <p:nvPr/>
        </p:nvPicPr>
        <p:blipFill rotWithShape="1">
          <a:blip r:embed="rId3">
            <a:alphaModFix/>
          </a:blip>
          <a:srcRect/>
          <a:stretch/>
        </p:blipFill>
        <p:spPr>
          <a:xfrm>
            <a:off x="447395" y="6528430"/>
            <a:ext cx="237712" cy="25152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UI Screen samples">
    <p:bg>
      <p:bgPr>
        <a:solidFill>
          <a:schemeClr val="lt1"/>
        </a:solidFill>
        <a:effectLst/>
      </p:bgPr>
    </p:bg>
    <p:spTree>
      <p:nvGrpSpPr>
        <p:cNvPr id="1" name="Shape 481"/>
        <p:cNvGrpSpPr/>
        <p:nvPr/>
      </p:nvGrpSpPr>
      <p:grpSpPr>
        <a:xfrm>
          <a:off x="0" y="0"/>
          <a:ext cx="0" cy="0"/>
          <a:chOff x="0" y="0"/>
          <a:chExt cx="0" cy="0"/>
        </a:xfrm>
      </p:grpSpPr>
      <p:pic>
        <p:nvPicPr>
          <p:cNvPr id="482" name="Shape 482" descr="Blue phone-01.png"/>
          <p:cNvPicPr preferRelativeResize="0"/>
          <p:nvPr/>
        </p:nvPicPr>
        <p:blipFill rotWithShape="1">
          <a:blip r:embed="rId2">
            <a:alphaModFix/>
          </a:blip>
          <a:srcRect/>
          <a:stretch/>
        </p:blipFill>
        <p:spPr>
          <a:xfrm>
            <a:off x="8374242" y="782460"/>
            <a:ext cx="2783492" cy="4194047"/>
          </a:xfrm>
          <a:prstGeom prst="rect">
            <a:avLst/>
          </a:prstGeom>
          <a:noFill/>
          <a:ln>
            <a:noFill/>
          </a:ln>
        </p:spPr>
      </p:pic>
      <p:pic>
        <p:nvPicPr>
          <p:cNvPr id="483" name="Shape 483" descr="Blue phone-01.png"/>
          <p:cNvPicPr preferRelativeResize="0"/>
          <p:nvPr/>
        </p:nvPicPr>
        <p:blipFill rotWithShape="1">
          <a:blip r:embed="rId2">
            <a:alphaModFix/>
          </a:blip>
          <a:srcRect/>
          <a:stretch/>
        </p:blipFill>
        <p:spPr>
          <a:xfrm>
            <a:off x="4903498" y="782460"/>
            <a:ext cx="2783492" cy="4194047"/>
          </a:xfrm>
          <a:prstGeom prst="rect">
            <a:avLst/>
          </a:prstGeom>
          <a:noFill/>
          <a:ln>
            <a:noFill/>
          </a:ln>
        </p:spPr>
      </p:pic>
      <p:pic>
        <p:nvPicPr>
          <p:cNvPr id="484" name="Shape 484" descr="Blue phone-01.png"/>
          <p:cNvPicPr preferRelativeResize="0"/>
          <p:nvPr/>
        </p:nvPicPr>
        <p:blipFill rotWithShape="1">
          <a:blip r:embed="rId2">
            <a:alphaModFix/>
          </a:blip>
          <a:srcRect/>
          <a:stretch/>
        </p:blipFill>
        <p:spPr>
          <a:xfrm>
            <a:off x="1435021" y="782460"/>
            <a:ext cx="2783492" cy="4194047"/>
          </a:xfrm>
          <a:prstGeom prst="rect">
            <a:avLst/>
          </a:prstGeom>
          <a:noFill/>
          <a:ln>
            <a:noFill/>
          </a:ln>
        </p:spPr>
      </p:pic>
      <p:sp>
        <p:nvSpPr>
          <p:cNvPr id="485" name="Shape 485"/>
          <p:cNvSpPr txBox="1">
            <a:spLocks noGrp="1"/>
          </p:cNvSpPr>
          <p:nvPr>
            <p:ph type="body" idx="1"/>
          </p:nvPr>
        </p:nvSpPr>
        <p:spPr>
          <a:xfrm>
            <a:off x="8374242" y="5036958"/>
            <a:ext cx="2942166" cy="1185336"/>
          </a:xfrm>
          <a:prstGeom prst="rect">
            <a:avLst/>
          </a:prstGeom>
          <a:noFill/>
          <a:ln>
            <a:noFill/>
          </a:ln>
        </p:spPr>
        <p:txBody>
          <a:bodyPr lIns="91425" tIns="91425" rIns="91425" bIns="91425" anchor="t" anchorCtr="0"/>
          <a:lstStyle>
            <a:lvl1pPr marL="0" marR="0" lvl="0" indent="0" algn="ctr" rtl="0">
              <a:spcBef>
                <a:spcPts val="320"/>
              </a:spcBef>
              <a:buClr>
                <a:schemeClr val="dk2"/>
              </a:buClr>
              <a:buFont typeface="Arial"/>
              <a:buNone/>
              <a:defRPr sz="1600"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2"/>
          </p:nvPr>
        </p:nvSpPr>
        <p:spPr>
          <a:xfrm>
            <a:off x="4867628" y="5036958"/>
            <a:ext cx="2942166" cy="1185336"/>
          </a:xfrm>
          <a:prstGeom prst="rect">
            <a:avLst/>
          </a:prstGeom>
          <a:noFill/>
          <a:ln>
            <a:noFill/>
          </a:ln>
        </p:spPr>
        <p:txBody>
          <a:bodyPr lIns="91425" tIns="91425" rIns="91425" bIns="91425" anchor="t" anchorCtr="0"/>
          <a:lstStyle>
            <a:lvl1pPr marL="0" marR="0" lvl="0" indent="0" algn="ctr" rtl="0">
              <a:spcBef>
                <a:spcPts val="320"/>
              </a:spcBef>
              <a:buClr>
                <a:schemeClr val="dk2"/>
              </a:buClr>
              <a:buFont typeface="Arial"/>
              <a:buNone/>
              <a:defRPr sz="1600"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subTitle" idx="3"/>
          </p:nvPr>
        </p:nvSpPr>
        <p:spPr>
          <a:xfrm>
            <a:off x="1319015" y="5037671"/>
            <a:ext cx="2942539" cy="1184623"/>
          </a:xfrm>
          <a:prstGeom prst="rect">
            <a:avLst/>
          </a:prstGeom>
          <a:noFill/>
          <a:ln>
            <a:noFill/>
          </a:ln>
        </p:spPr>
        <p:txBody>
          <a:bodyPr lIns="91425" tIns="91425" rIns="91425" bIns="91425" anchor="t" anchorCtr="0"/>
          <a:lstStyle>
            <a:lvl1pPr marL="0" marR="0" lvl="0" indent="0" algn="ctr" rtl="0">
              <a:spcBef>
                <a:spcPts val="320"/>
              </a:spcBef>
              <a:buClr>
                <a:schemeClr val="accent1"/>
              </a:buClr>
              <a:buFont typeface="Arial"/>
              <a:buNone/>
              <a:defRPr sz="1600" b="1" i="0" u="none" strike="noStrike" cap="none">
                <a:solidFill>
                  <a:schemeClr val="dk2"/>
                </a:solidFill>
                <a:latin typeface="Verdana"/>
                <a:ea typeface="Verdana"/>
                <a:cs typeface="Verdana"/>
                <a:sym typeface="Verdana"/>
              </a:defRPr>
            </a:lvl1pPr>
            <a:lvl2pPr marL="609585" marR="0" lvl="1" indent="-1268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2pPr>
            <a:lvl3pPr marL="1219170" marR="0" lvl="2" indent="-12669"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3pPr>
            <a:lvl4pPr marL="1828754" marR="0" lvl="3" indent="-12654"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4pPr>
            <a:lvl5pPr marL="2438339" marR="0" lvl="4" indent="-12638" algn="ctr" rtl="0">
              <a:spcBef>
                <a:spcPts val="373"/>
              </a:spcBef>
              <a:buClr>
                <a:srgbClr val="888888"/>
              </a:buClr>
              <a:buFont typeface="Arial"/>
              <a:buNone/>
              <a:defRPr sz="1867" b="0" i="0" u="none" strike="noStrike" cap="none">
                <a:solidFill>
                  <a:srgbClr val="888888"/>
                </a:solidFill>
                <a:latin typeface="Verdana"/>
                <a:ea typeface="Verdana"/>
                <a:cs typeface="Verdana"/>
                <a:sym typeface="Verdana"/>
              </a:defRPr>
            </a:lvl5pPr>
            <a:lvl6pPr marL="3047924" marR="0" lvl="5" indent="-12624"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6pPr>
            <a:lvl7pPr marL="3657509" marR="0" lvl="6" indent="-12608"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7pPr>
            <a:lvl8pPr marL="4267093" marR="0" lvl="7" indent="-12593"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8pPr>
            <a:lvl9pPr marL="4876678" marR="0" lvl="8" indent="-12577" algn="ctr" rtl="0">
              <a:spcBef>
                <a:spcPts val="533"/>
              </a:spcBef>
              <a:buClr>
                <a:srgbClr val="888888"/>
              </a:buClr>
              <a:buFont typeface="Arial"/>
              <a:buNone/>
              <a:defRPr sz="2667" b="0" i="0" u="none" strike="noStrike" cap="none">
                <a:solidFill>
                  <a:srgbClr val="888888"/>
                </a:solidFill>
                <a:latin typeface="Arial"/>
                <a:ea typeface="Arial"/>
                <a:cs typeface="Arial"/>
                <a:sym typeface="Arial"/>
              </a:defRPr>
            </a:lvl9pPr>
          </a:lstStyle>
          <a:p>
            <a:endParaRPr/>
          </a:p>
        </p:txBody>
      </p:sp>
      <p:sp>
        <p:nvSpPr>
          <p:cNvPr id="488" name="Shape 488"/>
          <p:cNvSpPr txBox="1">
            <a:spLocks noGrp="1"/>
          </p:cNvSpPr>
          <p:nvPr>
            <p:ph type="body" idx="4"/>
          </p:nvPr>
        </p:nvSpPr>
        <p:spPr>
          <a:xfrm>
            <a:off x="1318684" y="5396794"/>
            <a:ext cx="2942166" cy="825499"/>
          </a:xfrm>
          <a:prstGeom prst="rect">
            <a:avLst/>
          </a:prstGeom>
          <a:noFill/>
          <a:ln>
            <a:noFill/>
          </a:ln>
        </p:spPr>
        <p:txBody>
          <a:bodyPr lIns="91425" tIns="91425" rIns="91425" bIns="91425" anchor="t" anchorCtr="0"/>
          <a:lstStyle>
            <a:lvl1pPr marL="0" marR="0" lvl="0" indent="0" algn="ctr" rtl="0">
              <a:spcBef>
                <a:spcPts val="267"/>
              </a:spcBef>
              <a:buClr>
                <a:schemeClr val="dk1"/>
              </a:buClr>
              <a:buFont typeface="Arial"/>
              <a:buNone/>
              <a:defRPr sz="1333" b="0" i="0" u="none" strike="noStrike" cap="none">
                <a:solidFill>
                  <a:schemeClr val="dk1"/>
                </a:solidFill>
                <a:latin typeface="Verdana"/>
                <a:ea typeface="Verdana"/>
                <a:cs typeface="Verdana"/>
                <a:sym typeface="Verdana"/>
              </a:defRPr>
            </a:lvl1pPr>
            <a:lvl2pPr marL="609585" marR="0" lvl="1" indent="-12684"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2pPr>
            <a:lvl3pPr marL="1219170" marR="0" lvl="2" indent="-12669"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3pPr>
            <a:lvl4pPr marL="1828754" marR="0" lvl="3" indent="-12654"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4pPr>
            <a:lvl5pPr marL="2438339" marR="0" lvl="4" indent="-12638"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body" idx="5"/>
          </p:nvPr>
        </p:nvSpPr>
        <p:spPr>
          <a:xfrm>
            <a:off x="4860573" y="5396789"/>
            <a:ext cx="2942166" cy="825499"/>
          </a:xfrm>
          <a:prstGeom prst="rect">
            <a:avLst/>
          </a:prstGeom>
          <a:noFill/>
          <a:ln>
            <a:noFill/>
          </a:ln>
        </p:spPr>
        <p:txBody>
          <a:bodyPr lIns="91425" tIns="91425" rIns="91425" bIns="91425" anchor="t" anchorCtr="0"/>
          <a:lstStyle>
            <a:lvl1pPr marL="0" marR="0" lvl="0" indent="0" algn="ctr" rtl="0">
              <a:spcBef>
                <a:spcPts val="267"/>
              </a:spcBef>
              <a:buClr>
                <a:schemeClr val="dk1"/>
              </a:buClr>
              <a:buFont typeface="Arial"/>
              <a:buNone/>
              <a:defRPr sz="1333" b="0" i="0" u="none" strike="noStrike" cap="none">
                <a:solidFill>
                  <a:schemeClr val="dk1"/>
                </a:solidFill>
                <a:latin typeface="Verdana"/>
                <a:ea typeface="Verdana"/>
                <a:cs typeface="Verdana"/>
                <a:sym typeface="Verdana"/>
              </a:defRPr>
            </a:lvl1pPr>
            <a:lvl2pPr marL="609585" marR="0" lvl="1" indent="-12684"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2pPr>
            <a:lvl3pPr marL="1219170" marR="0" lvl="2" indent="-12669"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3pPr>
            <a:lvl4pPr marL="1828754" marR="0" lvl="3" indent="-12654"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4pPr>
            <a:lvl5pPr marL="2438339" marR="0" lvl="4" indent="-12638"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0" name="Shape 490"/>
          <p:cNvSpPr txBox="1">
            <a:spLocks noGrp="1"/>
          </p:cNvSpPr>
          <p:nvPr>
            <p:ph type="body" idx="6"/>
          </p:nvPr>
        </p:nvSpPr>
        <p:spPr>
          <a:xfrm>
            <a:off x="8380589" y="5396789"/>
            <a:ext cx="2942166" cy="825499"/>
          </a:xfrm>
          <a:prstGeom prst="rect">
            <a:avLst/>
          </a:prstGeom>
          <a:noFill/>
          <a:ln>
            <a:noFill/>
          </a:ln>
        </p:spPr>
        <p:txBody>
          <a:bodyPr lIns="91425" tIns="91425" rIns="91425" bIns="91425" anchor="t" anchorCtr="0"/>
          <a:lstStyle>
            <a:lvl1pPr marL="0" marR="0" lvl="0" indent="0" algn="ctr" rtl="0">
              <a:spcBef>
                <a:spcPts val="267"/>
              </a:spcBef>
              <a:buClr>
                <a:schemeClr val="dk1"/>
              </a:buClr>
              <a:buFont typeface="Arial"/>
              <a:buNone/>
              <a:defRPr sz="1333" b="0" i="0" u="none" strike="noStrike" cap="none">
                <a:solidFill>
                  <a:schemeClr val="dk1"/>
                </a:solidFill>
                <a:latin typeface="Verdana"/>
                <a:ea typeface="Verdana"/>
                <a:cs typeface="Verdana"/>
                <a:sym typeface="Verdana"/>
              </a:defRPr>
            </a:lvl1pPr>
            <a:lvl2pPr marL="609585" marR="0" lvl="1" indent="-12684"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2pPr>
            <a:lvl3pPr marL="1219170" marR="0" lvl="2" indent="-12669"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3pPr>
            <a:lvl4pPr marL="1828754" marR="0" lvl="3" indent="-12654"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4pPr>
            <a:lvl5pPr marL="2438339" marR="0" lvl="4" indent="-12638" algn="l" rtl="0">
              <a:spcBef>
                <a:spcPts val="320"/>
              </a:spcBef>
              <a:buClr>
                <a:srgbClr val="FFFFFF"/>
              </a:buClr>
              <a:buFont typeface="Arial"/>
              <a:buNone/>
              <a:defRPr sz="1600" b="0" i="0" u="none" strike="noStrike" cap="none">
                <a:solidFill>
                  <a:srgbClr val="FFFFFF"/>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1" name="Shape 491"/>
          <p:cNvSpPr txBox="1">
            <a:spLocks noGrp="1"/>
          </p:cNvSpPr>
          <p:nvPr>
            <p:ph type="body" idx="7"/>
          </p:nvPr>
        </p:nvSpPr>
        <p:spPr>
          <a:xfrm>
            <a:off x="0" y="0"/>
            <a:ext cx="12192000" cy="609599"/>
          </a:xfrm>
          <a:prstGeom prst="rect">
            <a:avLst/>
          </a:prstGeom>
          <a:noFill/>
          <a:ln>
            <a:noFill/>
          </a:ln>
        </p:spPr>
        <p:txBody>
          <a:bodyPr lIns="91425" tIns="91425" rIns="91425" bIns="91425" anchor="ctr" anchorCtr="0"/>
          <a:lstStyle>
            <a:lvl1pPr marL="0" marR="0" lvl="0" indent="0" algn="l" rtl="0">
              <a:spcBef>
                <a:spcPts val="373"/>
              </a:spcBef>
              <a:buClr>
                <a:schemeClr val="dk2"/>
              </a:buClr>
              <a:buFont typeface="Arial"/>
              <a:buNone/>
              <a:defRPr sz="1867" b="1" i="0" u="none" strike="noStrike" cap="none">
                <a:solidFill>
                  <a:schemeClr val="dk2"/>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2" name="Shape 492"/>
          <p:cNvSpPr/>
          <p:nvPr/>
        </p:nvSpPr>
        <p:spPr>
          <a:xfrm>
            <a:off x="358364" y="6437283"/>
            <a:ext cx="415771" cy="415771"/>
          </a:xfrm>
          <a:prstGeom prst="ellipse">
            <a:avLst/>
          </a:prstGeom>
          <a:solidFill>
            <a:schemeClr val="dk2"/>
          </a:solidFill>
          <a:ln w="9525" cap="flat" cmpd="sng">
            <a:solidFill>
              <a:srgbClr val="0D53FE"/>
            </a:solidFill>
            <a:prstDash val="solid"/>
            <a:round/>
            <a:headEnd type="none" w="med" len="med"/>
            <a:tailEnd type="none" w="med" len="med"/>
          </a:ln>
          <a:effectLst>
            <a:outerShdw blurRad="39999" dist="23000" dir="5400000" rotWithShape="0">
              <a:srgbClr val="000000">
                <a:alpha val="34901"/>
              </a:srgbClr>
            </a:outerShdw>
          </a:effectLst>
        </p:spPr>
        <p:txBody>
          <a:bodyPr lIns="91425" tIns="45700" rIns="91425" bIns="45700" anchor="ctr" anchorCtr="0">
            <a:noAutofit/>
          </a:bodyPr>
          <a:lstStyle/>
          <a:p>
            <a:pPr algn="ctr"/>
            <a:endParaRPr sz="2400" kern="0">
              <a:solidFill>
                <a:srgbClr val="FFFFFF"/>
              </a:solidFill>
              <a:ea typeface="Arial"/>
              <a:cs typeface="Arial"/>
              <a:sym typeface="Arial"/>
            </a:endParaRPr>
          </a:p>
        </p:txBody>
      </p:sp>
      <p:sp>
        <p:nvSpPr>
          <p:cNvPr id="493" name="Shape 493"/>
          <p:cNvSpPr/>
          <p:nvPr/>
        </p:nvSpPr>
        <p:spPr>
          <a:xfrm>
            <a:off x="0" y="6610918"/>
            <a:ext cx="12191998" cy="250390"/>
          </a:xfrm>
          <a:prstGeom prst="rect">
            <a:avLst/>
          </a:prstGeom>
          <a:solidFill>
            <a:schemeClr val="dk2"/>
          </a:solidFill>
          <a:ln>
            <a:noFill/>
          </a:ln>
        </p:spPr>
        <p:txBody>
          <a:bodyPr lIns="365750" tIns="73150" rIns="91425" bIns="73150" anchor="t" anchorCtr="0">
            <a:noAutofit/>
          </a:bodyPr>
          <a:lstStyle/>
          <a:p>
            <a:pPr>
              <a:buSzPct val="25000"/>
            </a:pPr>
            <a:r>
              <a:rPr lang="en-US" sz="667" kern="0">
                <a:solidFill>
                  <a:srgbClr val="FFFFFF"/>
                </a:solidFill>
                <a:latin typeface="Verdana"/>
                <a:ea typeface="Verdana"/>
                <a:cs typeface="Verdana"/>
                <a:sym typeface="Verdana"/>
              </a:rPr>
              <a:t>         																                SPOTHERO ©2016</a:t>
            </a:r>
          </a:p>
        </p:txBody>
      </p:sp>
      <p:sp>
        <p:nvSpPr>
          <p:cNvPr id="494" name="Shape 494"/>
          <p:cNvSpPr txBox="1">
            <a:spLocks noGrp="1"/>
          </p:cNvSpPr>
          <p:nvPr>
            <p:ph type="sldNum" idx="12"/>
          </p:nvPr>
        </p:nvSpPr>
        <p:spPr>
          <a:xfrm>
            <a:off x="11654117" y="6602297"/>
            <a:ext cx="540112" cy="256796"/>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solidFill>
                  <a:srgbClr val="FFFFFF"/>
                </a:solidFill>
                <a:latin typeface="Verdana"/>
                <a:ea typeface="Verdana"/>
                <a:cs typeface="Verdana"/>
                <a:sym typeface="Verdana"/>
              </a:rPr>
              <a:pPr algn="r">
                <a:buSzPct val="25000"/>
              </a:pPr>
              <a:t>‹#›</a:t>
            </a:fld>
            <a:endParaRPr lang="en-US" sz="933">
              <a:solidFill>
                <a:srgbClr val="FFFFFF"/>
              </a:solidFill>
              <a:latin typeface="Verdana"/>
              <a:ea typeface="Verdana"/>
              <a:cs typeface="Verdana"/>
              <a:sym typeface="Verdana"/>
            </a:endParaRPr>
          </a:p>
        </p:txBody>
      </p:sp>
      <p:pic>
        <p:nvPicPr>
          <p:cNvPr id="495" name="Shape 495"/>
          <p:cNvPicPr preferRelativeResize="0"/>
          <p:nvPr/>
        </p:nvPicPr>
        <p:blipFill rotWithShape="1">
          <a:blip r:embed="rId3">
            <a:alphaModFix/>
          </a:blip>
          <a:srcRect/>
          <a:stretch/>
        </p:blipFill>
        <p:spPr>
          <a:xfrm>
            <a:off x="447395" y="6528430"/>
            <a:ext cx="237712" cy="25152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839787" y="365125"/>
            <a:ext cx="10515599" cy="1325562"/>
          </a:xfrm>
          <a:prstGeom prst="rect">
            <a:avLst/>
          </a:prstGeom>
          <a:noFill/>
          <a:ln>
            <a:noFill/>
          </a:ln>
        </p:spPr>
        <p:txBody>
          <a:bodyPr lIns="91425" tIns="91425" rIns="91425" bIns="91425" anchor="t" anchorCtr="0"/>
          <a:lstStyle>
            <a:lvl1pPr marL="0" marR="0" lvl="0" indent="0" algn="ctr" rtl="0">
              <a:spcBef>
                <a:spcPts val="0"/>
              </a:spcBef>
              <a:buClr>
                <a:schemeClr val="accent1"/>
              </a:buClr>
              <a:buFont typeface="Verdana"/>
              <a:buNone/>
              <a:defRPr sz="2133" b="1" i="0" u="none" strike="noStrike" cap="none">
                <a:solidFill>
                  <a:schemeClr val="accent1"/>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8" name="Shape 498"/>
          <p:cNvSpPr txBox="1">
            <a:spLocks noGrp="1"/>
          </p:cNvSpPr>
          <p:nvPr>
            <p:ph type="body" idx="1"/>
          </p:nvPr>
        </p:nvSpPr>
        <p:spPr>
          <a:xfrm>
            <a:off x="839788" y="1681163"/>
            <a:ext cx="5157787" cy="82391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Verdana"/>
                <a:ea typeface="Verdana"/>
                <a:cs typeface="Verdana"/>
                <a:sym typeface="Verdana"/>
              </a:defRPr>
            </a:lvl1pPr>
            <a:lvl2pPr marL="457189" marR="0" lvl="1" indent="-12689" algn="l" rtl="0">
              <a:spcBef>
                <a:spcPts val="400"/>
              </a:spcBef>
              <a:buClr>
                <a:schemeClr val="dk1"/>
              </a:buClr>
              <a:buFont typeface="Arial"/>
              <a:buNone/>
              <a:defRPr sz="2000" b="1" i="0" u="none" strike="noStrike" cap="none">
                <a:solidFill>
                  <a:schemeClr val="dk1"/>
                </a:solidFill>
                <a:latin typeface="Verdana"/>
                <a:ea typeface="Verdana"/>
                <a:cs typeface="Verdana"/>
                <a:sym typeface="Verdana"/>
              </a:defRPr>
            </a:lvl2pPr>
            <a:lvl3pPr marL="914377" marR="0" lvl="2" indent="-12677" algn="l" rtl="0">
              <a:spcBef>
                <a:spcPts val="360"/>
              </a:spcBef>
              <a:buClr>
                <a:schemeClr val="dk1"/>
              </a:buClr>
              <a:buFont typeface="Arial"/>
              <a:buNone/>
              <a:defRPr sz="1800" b="1" i="0" u="none" strike="noStrike" cap="none">
                <a:solidFill>
                  <a:schemeClr val="dk1"/>
                </a:solidFill>
                <a:latin typeface="Verdana"/>
                <a:ea typeface="Verdana"/>
                <a:cs typeface="Verdana"/>
                <a:sym typeface="Verdana"/>
              </a:defRPr>
            </a:lvl3pPr>
            <a:lvl4pPr marL="1371566" marR="0" lvl="3" indent="-12665" algn="l" rtl="0">
              <a:spcBef>
                <a:spcPts val="320"/>
              </a:spcBef>
              <a:buClr>
                <a:schemeClr val="dk1"/>
              </a:buClr>
              <a:buFont typeface="Arial"/>
              <a:buNone/>
              <a:defRPr sz="1600" b="1" i="0" u="none" strike="noStrike" cap="none">
                <a:solidFill>
                  <a:schemeClr val="dk1"/>
                </a:solidFill>
                <a:latin typeface="Verdana"/>
                <a:ea typeface="Verdana"/>
                <a:cs typeface="Verdana"/>
                <a:sym typeface="Verdana"/>
              </a:defRPr>
            </a:lvl4pPr>
            <a:lvl5pPr marL="1828754" marR="0" lvl="4" indent="-12654" algn="l" rtl="0">
              <a:spcBef>
                <a:spcPts val="320"/>
              </a:spcBef>
              <a:buClr>
                <a:schemeClr val="dk1"/>
              </a:buClr>
              <a:buFont typeface="Arial"/>
              <a:buNone/>
              <a:defRPr sz="1600" b="1" i="0" u="none" strike="noStrike" cap="none">
                <a:solidFill>
                  <a:schemeClr val="dk1"/>
                </a:solidFill>
                <a:latin typeface="Verdana"/>
                <a:ea typeface="Verdana"/>
                <a:cs typeface="Verdana"/>
                <a:sym typeface="Verdana"/>
              </a:defRPr>
            </a:lvl5pPr>
            <a:lvl6pPr marL="2285943" marR="0" lvl="5" indent="-12643"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131" marR="0" lvl="6" indent="-12631"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320" marR="0" lvl="7" indent="-12619"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509" marR="0" lvl="8" indent="-12608"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99" name="Shape 499"/>
          <p:cNvSpPr txBox="1">
            <a:spLocks noGrp="1"/>
          </p:cNvSpPr>
          <p:nvPr>
            <p:ph type="body" idx="2"/>
          </p:nvPr>
        </p:nvSpPr>
        <p:spPr>
          <a:xfrm>
            <a:off x="839788" y="2505075"/>
            <a:ext cx="5157787" cy="3684588"/>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0" name="Shape 500"/>
          <p:cNvSpPr txBox="1">
            <a:spLocks noGrp="1"/>
          </p:cNvSpPr>
          <p:nvPr>
            <p:ph type="body" idx="3"/>
          </p:nvPr>
        </p:nvSpPr>
        <p:spPr>
          <a:xfrm>
            <a:off x="6172201" y="1681163"/>
            <a:ext cx="5183187" cy="82391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Verdana"/>
                <a:ea typeface="Verdana"/>
                <a:cs typeface="Verdana"/>
                <a:sym typeface="Verdana"/>
              </a:defRPr>
            </a:lvl1pPr>
            <a:lvl2pPr marL="457189" marR="0" lvl="1" indent="-12689" algn="l" rtl="0">
              <a:spcBef>
                <a:spcPts val="400"/>
              </a:spcBef>
              <a:buClr>
                <a:schemeClr val="dk1"/>
              </a:buClr>
              <a:buFont typeface="Arial"/>
              <a:buNone/>
              <a:defRPr sz="2000" b="1" i="0" u="none" strike="noStrike" cap="none">
                <a:solidFill>
                  <a:schemeClr val="dk1"/>
                </a:solidFill>
                <a:latin typeface="Verdana"/>
                <a:ea typeface="Verdana"/>
                <a:cs typeface="Verdana"/>
                <a:sym typeface="Verdana"/>
              </a:defRPr>
            </a:lvl2pPr>
            <a:lvl3pPr marL="914377" marR="0" lvl="2" indent="-12677" algn="l" rtl="0">
              <a:spcBef>
                <a:spcPts val="360"/>
              </a:spcBef>
              <a:buClr>
                <a:schemeClr val="dk1"/>
              </a:buClr>
              <a:buFont typeface="Arial"/>
              <a:buNone/>
              <a:defRPr sz="1800" b="1" i="0" u="none" strike="noStrike" cap="none">
                <a:solidFill>
                  <a:schemeClr val="dk1"/>
                </a:solidFill>
                <a:latin typeface="Verdana"/>
                <a:ea typeface="Verdana"/>
                <a:cs typeface="Verdana"/>
                <a:sym typeface="Verdana"/>
              </a:defRPr>
            </a:lvl3pPr>
            <a:lvl4pPr marL="1371566" marR="0" lvl="3" indent="-12665" algn="l" rtl="0">
              <a:spcBef>
                <a:spcPts val="320"/>
              </a:spcBef>
              <a:buClr>
                <a:schemeClr val="dk1"/>
              </a:buClr>
              <a:buFont typeface="Arial"/>
              <a:buNone/>
              <a:defRPr sz="1600" b="1" i="0" u="none" strike="noStrike" cap="none">
                <a:solidFill>
                  <a:schemeClr val="dk1"/>
                </a:solidFill>
                <a:latin typeface="Verdana"/>
                <a:ea typeface="Verdana"/>
                <a:cs typeface="Verdana"/>
                <a:sym typeface="Verdana"/>
              </a:defRPr>
            </a:lvl4pPr>
            <a:lvl5pPr marL="1828754" marR="0" lvl="4" indent="-12654" algn="l" rtl="0">
              <a:spcBef>
                <a:spcPts val="320"/>
              </a:spcBef>
              <a:buClr>
                <a:schemeClr val="dk1"/>
              </a:buClr>
              <a:buFont typeface="Arial"/>
              <a:buNone/>
              <a:defRPr sz="1600" b="1" i="0" u="none" strike="noStrike" cap="none">
                <a:solidFill>
                  <a:schemeClr val="dk1"/>
                </a:solidFill>
                <a:latin typeface="Verdana"/>
                <a:ea typeface="Verdana"/>
                <a:cs typeface="Verdana"/>
                <a:sym typeface="Verdana"/>
              </a:defRPr>
            </a:lvl5pPr>
            <a:lvl6pPr marL="2285943" marR="0" lvl="5" indent="-12643"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131" marR="0" lvl="6" indent="-12631"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320" marR="0" lvl="7" indent="-12619"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509" marR="0" lvl="8" indent="-12608"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501" name="Shape 501"/>
          <p:cNvSpPr txBox="1">
            <a:spLocks noGrp="1"/>
          </p:cNvSpPr>
          <p:nvPr>
            <p:ph type="body" idx="4"/>
          </p:nvPr>
        </p:nvSpPr>
        <p:spPr>
          <a:xfrm>
            <a:off x="6172201" y="2505075"/>
            <a:ext cx="5183187" cy="3684588"/>
          </a:xfrm>
          <a:prstGeom prst="rect">
            <a:avLst/>
          </a:prstGeom>
          <a:noFill/>
          <a:ln>
            <a:noFill/>
          </a:ln>
        </p:spPr>
        <p:txBody>
          <a:bodyPr lIns="91425" tIns="91425" rIns="91425" bIns="91425" anchor="t" anchorCtr="0"/>
          <a:lstStyle>
            <a:lvl1pPr marL="0" marR="0" lvl="0" indent="0"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1pPr>
            <a:lvl2pPr marL="609585" marR="0" lvl="1" indent="-1268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2pPr>
            <a:lvl3pPr marL="1219170" marR="0" lvl="2" indent="-12669"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3pPr>
            <a:lvl4pPr marL="1828754" marR="0" lvl="3" indent="-12654"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4pPr>
            <a:lvl5pPr marL="2438339" marR="0" lvl="4" indent="-12638" algn="l" rtl="0">
              <a:spcBef>
                <a:spcPts val="373"/>
              </a:spcBef>
              <a:buClr>
                <a:schemeClr val="dk1"/>
              </a:buClr>
              <a:buFont typeface="Arial"/>
              <a:buNone/>
              <a:defRPr sz="1867" b="0" i="0" u="none" strike="noStrike" cap="none">
                <a:solidFill>
                  <a:schemeClr val="dk1"/>
                </a:solidFill>
                <a:latin typeface="Verdana"/>
                <a:ea typeface="Verdana"/>
                <a:cs typeface="Verdana"/>
                <a:sym typeface="Verdana"/>
              </a:defRPr>
            </a:lvl5pPr>
            <a:lvl6pPr marL="3352716" marR="0" lvl="5" indent="-14806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6pPr>
            <a:lvl7pPr marL="3962301" marR="0" lvl="6" indent="-148046"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7pPr>
            <a:lvl8pPr marL="4571886" marR="0" lvl="7" indent="-148031"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8pPr>
            <a:lvl9pPr marL="5181470" marR="0" lvl="8" indent="-148015" algn="l" rtl="0">
              <a:spcBef>
                <a:spcPts val="533"/>
              </a:spcBef>
              <a:buClr>
                <a:schemeClr val="dk1"/>
              </a:buClr>
              <a:buSzPct val="9877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2" name="Shape 502"/>
          <p:cNvSpPr txBox="1">
            <a:spLocks noGrp="1"/>
          </p:cNvSpPr>
          <p:nvPr>
            <p:ph type="dt" idx="10"/>
          </p:nvPr>
        </p:nvSpPr>
        <p:spPr>
          <a:xfrm>
            <a:off x="838200" y="6356351"/>
            <a:ext cx="2743199" cy="36512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kern="0">
              <a:solidFill>
                <a:srgbClr val="000000"/>
              </a:solidFill>
            </a:endParaRPr>
          </a:p>
        </p:txBody>
      </p:sp>
      <p:sp>
        <p:nvSpPr>
          <p:cNvPr id="503" name="Shape 503"/>
          <p:cNvSpPr txBox="1">
            <a:spLocks noGrp="1"/>
          </p:cNvSpPr>
          <p:nvPr>
            <p:ph type="ftr" idx="11"/>
          </p:nvPr>
        </p:nvSpPr>
        <p:spPr>
          <a:xfrm>
            <a:off x="4038600" y="6356351"/>
            <a:ext cx="4114800" cy="36512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kern="0">
              <a:solidFill>
                <a:srgbClr val="000000"/>
              </a:solidFill>
            </a:endParaRPr>
          </a:p>
        </p:txBody>
      </p:sp>
      <p:sp>
        <p:nvSpPr>
          <p:cNvPr id="504" name="Shape 504"/>
          <p:cNvSpPr txBox="1">
            <a:spLocks noGrp="1"/>
          </p:cNvSpPr>
          <p:nvPr>
            <p:ph type="sldNum" idx="12"/>
          </p:nvPr>
        </p:nvSpPr>
        <p:spPr>
          <a:xfrm>
            <a:off x="11534589" y="6595939"/>
            <a:ext cx="657411" cy="262061"/>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a:latin typeface="Verdana"/>
                <a:ea typeface="Verdana"/>
                <a:cs typeface="Verdana"/>
                <a:sym typeface="Verdana"/>
              </a:rPr>
              <a:pPr algn="r">
                <a:buSzPct val="25000"/>
              </a:pPr>
              <a:t>‹#›</a:t>
            </a:fld>
            <a:endParaRPr lang="en-US" sz="933">
              <a:latin typeface="Verdana"/>
              <a:ea typeface="Verdana"/>
              <a:cs typeface="Verdana"/>
              <a:sym typeface="Verdan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7C70A5-994F-1B43-BDC5-CC220517B7F1}" type="datetime1">
              <a:rPr lang="en-US" smtClean="0"/>
              <a:t>4/13/17</a:t>
            </a:fld>
            <a:endParaRPr lang="en-US"/>
          </a:p>
        </p:txBody>
      </p:sp>
      <p:sp>
        <p:nvSpPr>
          <p:cNvPr id="6" name="Footer Placeholder 5"/>
          <p:cNvSpPr>
            <a:spLocks noGrp="1"/>
          </p:cNvSpPr>
          <p:nvPr>
            <p:ph type="ftr" sz="quarter" idx="11"/>
          </p:nvPr>
        </p:nvSpPr>
        <p:spPr/>
        <p:txBody>
          <a:bodyPr/>
          <a:lstStyle/>
          <a:p>
            <a:r>
              <a:rPr lang="en-US" dirty="0" smtClean="0"/>
              <a:t>drewfustin@gmail.com | 6.5.2016</a:t>
            </a:r>
            <a:endParaRPr lang="en-US" dirty="0"/>
          </a:p>
        </p:txBody>
      </p:sp>
      <p:sp>
        <p:nvSpPr>
          <p:cNvPr id="7" name="Slide Number Placeholder 6"/>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1067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07AAF3-AA9A-2247-979D-267E95C16CC3}" type="datetime1">
              <a:rPr lang="en-US" smtClean="0"/>
              <a:t>4/13/17</a:t>
            </a:fld>
            <a:endParaRPr lang="en-US"/>
          </a:p>
        </p:txBody>
      </p:sp>
      <p:sp>
        <p:nvSpPr>
          <p:cNvPr id="8" name="Footer Placeholder 7"/>
          <p:cNvSpPr>
            <a:spLocks noGrp="1"/>
          </p:cNvSpPr>
          <p:nvPr>
            <p:ph type="ftr" sz="quarter" idx="11"/>
          </p:nvPr>
        </p:nvSpPr>
        <p:spPr/>
        <p:txBody>
          <a:bodyPr/>
          <a:lstStyle/>
          <a:p>
            <a:r>
              <a:rPr lang="en-US" dirty="0" smtClean="0"/>
              <a:t>drewfustin@gmail.com | 6.5.2016</a:t>
            </a:r>
            <a:endParaRPr lang="en-US" dirty="0"/>
          </a:p>
        </p:txBody>
      </p:sp>
      <p:sp>
        <p:nvSpPr>
          <p:cNvPr id="9" name="Slide Number Placeholder 8"/>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753972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8D43AD-FCB4-B146-8835-D900FAF2B33A}" type="datetime1">
              <a:rPr lang="en-US" smtClean="0"/>
              <a:t>4/13/17</a:t>
            </a:fld>
            <a:endParaRPr lang="en-US"/>
          </a:p>
        </p:txBody>
      </p:sp>
      <p:sp>
        <p:nvSpPr>
          <p:cNvPr id="4" name="Footer Placeholder 3"/>
          <p:cNvSpPr>
            <a:spLocks noGrp="1"/>
          </p:cNvSpPr>
          <p:nvPr>
            <p:ph type="ftr" sz="quarter" idx="11"/>
          </p:nvPr>
        </p:nvSpPr>
        <p:spPr/>
        <p:txBody>
          <a:bodyPr/>
          <a:lstStyle/>
          <a:p>
            <a:r>
              <a:rPr lang="en-US" dirty="0" smtClean="0"/>
              <a:t>drewfustin@gmail.com | 6.5.2016</a:t>
            </a:r>
            <a:endParaRPr lang="en-US" dirty="0"/>
          </a:p>
        </p:txBody>
      </p:sp>
      <p:sp>
        <p:nvSpPr>
          <p:cNvPr id="5" name="Slide Number Placeholder 4"/>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1869786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DC18E1-A24C-F040-9929-1D270882B6D4}" type="datetime1">
              <a:rPr lang="en-US" smtClean="0"/>
              <a:t>4/13/17</a:t>
            </a:fld>
            <a:endParaRPr lang="en-US"/>
          </a:p>
        </p:txBody>
      </p:sp>
      <p:sp>
        <p:nvSpPr>
          <p:cNvPr id="3" name="Footer Placeholder 2"/>
          <p:cNvSpPr>
            <a:spLocks noGrp="1"/>
          </p:cNvSpPr>
          <p:nvPr>
            <p:ph type="ftr" sz="quarter" idx="11"/>
          </p:nvPr>
        </p:nvSpPr>
        <p:spPr/>
        <p:txBody>
          <a:bodyPr/>
          <a:lstStyle/>
          <a:p>
            <a:r>
              <a:rPr lang="en-US" dirty="0" smtClean="0"/>
              <a:t>drewfustin@gmail.com | 6.5.2016</a:t>
            </a:r>
            <a:endParaRPr lang="en-US" dirty="0"/>
          </a:p>
        </p:txBody>
      </p:sp>
      <p:sp>
        <p:nvSpPr>
          <p:cNvPr id="4" name="Slide Number Placeholder 3"/>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136714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851B3C-E86D-B04F-A058-AFD6F5A87ED8}" type="datetime1">
              <a:rPr lang="en-US" smtClean="0"/>
              <a:t>4/13/17</a:t>
            </a:fld>
            <a:endParaRPr lang="en-US"/>
          </a:p>
        </p:txBody>
      </p:sp>
      <p:sp>
        <p:nvSpPr>
          <p:cNvPr id="6" name="Footer Placeholder 5"/>
          <p:cNvSpPr>
            <a:spLocks noGrp="1"/>
          </p:cNvSpPr>
          <p:nvPr>
            <p:ph type="ftr" sz="quarter" idx="11"/>
          </p:nvPr>
        </p:nvSpPr>
        <p:spPr/>
        <p:txBody>
          <a:bodyPr/>
          <a:lstStyle/>
          <a:p>
            <a:r>
              <a:rPr lang="en-US" dirty="0" smtClean="0"/>
              <a:t>drewfustin@gmail.com | 6.5.2016</a:t>
            </a:r>
            <a:endParaRPr lang="en-US" dirty="0"/>
          </a:p>
        </p:txBody>
      </p:sp>
      <p:sp>
        <p:nvSpPr>
          <p:cNvPr id="7" name="Slide Number Placeholder 6"/>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169365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3DAD98-4BC9-AF4C-946F-DC6C5CA4C5C3}" type="datetime1">
              <a:rPr lang="en-US" smtClean="0"/>
              <a:t>4/13/17</a:t>
            </a:fld>
            <a:endParaRPr lang="en-US"/>
          </a:p>
        </p:txBody>
      </p:sp>
      <p:sp>
        <p:nvSpPr>
          <p:cNvPr id="6" name="Footer Placeholder 5"/>
          <p:cNvSpPr>
            <a:spLocks noGrp="1"/>
          </p:cNvSpPr>
          <p:nvPr>
            <p:ph type="ftr" sz="quarter" idx="11"/>
          </p:nvPr>
        </p:nvSpPr>
        <p:spPr/>
        <p:txBody>
          <a:bodyPr/>
          <a:lstStyle/>
          <a:p>
            <a:r>
              <a:rPr lang="en-US" dirty="0" smtClean="0"/>
              <a:t>drewfustin@gmail.com | 6.5.2016</a:t>
            </a:r>
            <a:endParaRPr lang="en-US" dirty="0"/>
          </a:p>
        </p:txBody>
      </p:sp>
      <p:sp>
        <p:nvSpPr>
          <p:cNvPr id="7" name="Slide Number Placeholder 6"/>
          <p:cNvSpPr>
            <a:spLocks noGrp="1"/>
          </p:cNvSpPr>
          <p:nvPr>
            <p:ph type="sldNum" sz="quarter" idx="12"/>
          </p:nvPr>
        </p:nvSpPr>
        <p:spPr/>
        <p:txBody>
          <a:bodyPr/>
          <a:lstStyle/>
          <a:p>
            <a:fld id="{420DB9A7-16B7-0E4E-B79C-6B67571CD3A0}" type="slidenum">
              <a:rPr lang="en-US" smtClean="0"/>
              <a:t>‹#›</a:t>
            </a:fld>
            <a:endParaRPr lang="en-US"/>
          </a:p>
        </p:txBody>
      </p:sp>
    </p:spTree>
    <p:extLst>
      <p:ext uri="{BB962C8B-B14F-4D97-AF65-F5344CB8AC3E}">
        <p14:creationId xmlns:p14="http://schemas.microsoft.com/office/powerpoint/2010/main" val="3212886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1A3F3-B937-274B-AD13-775DE05C20D6}" type="datetime1">
              <a:rPr lang="en-US" smtClean="0"/>
              <a:t>4/13/17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drewfustin@gmail.com | 6.5.2016</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0DB9A7-16B7-0E4E-B79C-6B67571CD3A0}" type="slidenum">
              <a:rPr lang="en-US" smtClean="0"/>
              <a:t>‹#›</a:t>
            </a:fld>
            <a:endParaRPr lang="en-US"/>
          </a:p>
        </p:txBody>
      </p:sp>
    </p:spTree>
    <p:extLst>
      <p:ext uri="{BB962C8B-B14F-4D97-AF65-F5344CB8AC3E}">
        <p14:creationId xmlns:p14="http://schemas.microsoft.com/office/powerpoint/2010/main" val="1539337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sldNum" idx="12"/>
          </p:nvPr>
        </p:nvSpPr>
        <p:spPr>
          <a:xfrm>
            <a:off x="11534589" y="6595939"/>
            <a:ext cx="657411" cy="262061"/>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33" kern="0">
                <a:solidFill>
                  <a:srgbClr val="000000"/>
                </a:solidFill>
                <a:latin typeface="Verdana"/>
                <a:ea typeface="Verdana"/>
                <a:cs typeface="Verdana"/>
                <a:sym typeface="Verdana"/>
              </a:rPr>
              <a:pPr algn="r">
                <a:buSzPct val="25000"/>
              </a:pPr>
              <a:t>‹#›</a:t>
            </a:fld>
            <a:endParaRPr lang="en-US" sz="933" kern="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197740808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gi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hyperlink" Target="http://firstround.com/review/doing-data-science-right-your-most-common-questions-answered/" TargetMode="External"/><Relationship Id="rId4" Type="http://schemas.openxmlformats.org/officeDocument/2006/relationships/hyperlink" Target="http://www.anderson.ucla.edu/faculty/art.geoffrion/home/docs/Gudmdlg2.htm" TargetMode="External"/><Relationship Id="rId5" Type="http://schemas.openxmlformats.org/officeDocument/2006/relationships/hyperlink" Target="https://medium.com/mit-media-lab/highly-effective-data-science-teams-e90bb13bb709" TargetMode="External"/><Relationship Id="rId6" Type="http://schemas.openxmlformats.org/officeDocument/2006/relationships/hyperlink" Target="https://github.com/wrobstory/DataEngArchSimple/blob/master/2016_03_29_SimpleDataArch_with_notes.pdf" TargetMode="External"/><Relationship Id="rId7" Type="http://schemas.openxmlformats.org/officeDocument/2006/relationships/hyperlink" Target="https://thinkgrowth.org/the-startup-founders-guide-to-analytics-1d2176f20ac1" TargetMode="External"/><Relationship Id="rId8" Type="http://schemas.openxmlformats.org/officeDocument/2006/relationships/hyperlink" Target="https://www.youtube.com/watch?v=CqQyrkEvh_8" TargetMode="External"/><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1E70"/>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3754874"/>
          </a:xfrm>
          <a:prstGeom prst="rect">
            <a:avLst/>
          </a:prstGeom>
          <a:noFill/>
        </p:spPr>
        <p:txBody>
          <a:bodyPr wrap="square" rtlCol="0">
            <a:spAutoFit/>
          </a:bodyPr>
          <a:lstStyle/>
          <a:p>
            <a:pPr algn="r"/>
            <a:r>
              <a:rPr lang="en-US" sz="8000" b="1" dirty="0" smtClean="0">
                <a:solidFill>
                  <a:srgbClr val="DA4AFF"/>
                </a:solidFill>
                <a:latin typeface="Lato Black" charset="0"/>
                <a:ea typeface="Lato Black" charset="0"/>
                <a:cs typeface="Lato Black" charset="0"/>
              </a:rPr>
              <a:t>DATA SCIENCE</a:t>
            </a:r>
          </a:p>
          <a:p>
            <a:pPr algn="r"/>
            <a:r>
              <a:rPr lang="en-US" sz="4000" dirty="0" smtClean="0">
                <a:solidFill>
                  <a:srgbClr val="D1A6FF"/>
                </a:solidFill>
                <a:latin typeface="Lato Thin" charset="0"/>
                <a:ea typeface="Lato Thin" charset="0"/>
                <a:cs typeface="Lato Thin" charset="0"/>
              </a:rPr>
              <a:t>with</a:t>
            </a:r>
            <a:endParaRPr lang="en-US" sz="6000" dirty="0">
              <a:solidFill>
                <a:srgbClr val="D1A6FF"/>
              </a:solidFill>
              <a:latin typeface="Lato Thin" charset="0"/>
              <a:ea typeface="Lato Thin" charset="0"/>
              <a:cs typeface="Lato Thin" charset="0"/>
            </a:endParaRPr>
          </a:p>
          <a:p>
            <a:pPr algn="r"/>
            <a:r>
              <a:rPr lang="en-US" sz="6000" b="1" dirty="0" smtClean="0">
                <a:solidFill>
                  <a:schemeClr val="bg2">
                    <a:lumMod val="75000"/>
                  </a:schemeClr>
                </a:solidFill>
                <a:latin typeface="Lato Black" charset="0"/>
                <a:ea typeface="Lato Black" charset="0"/>
                <a:cs typeface="Lato Black" charset="0"/>
              </a:rPr>
              <a:t>SMALL TEAMS</a:t>
            </a:r>
            <a:endParaRPr lang="en-US" sz="3000" b="1" dirty="0" smtClean="0">
              <a:solidFill>
                <a:schemeClr val="bg2">
                  <a:lumMod val="75000"/>
                </a:schemeClr>
              </a:solidFill>
              <a:latin typeface="Lato Black" charset="0"/>
              <a:ea typeface="Lato Black" charset="0"/>
              <a:cs typeface="Lato Black" charset="0"/>
            </a:endParaRPr>
          </a:p>
          <a:p>
            <a:pPr algn="r"/>
            <a:endParaRPr lang="en-US" sz="3000" dirty="0" smtClean="0">
              <a:solidFill>
                <a:schemeClr val="bg2"/>
              </a:solidFill>
              <a:latin typeface="Lato" charset="0"/>
              <a:ea typeface="Lato" charset="0"/>
              <a:cs typeface="Lato" charset="0"/>
            </a:endParaRPr>
          </a:p>
          <a:p>
            <a:pPr algn="r"/>
            <a:r>
              <a:rPr lang="en-US" sz="2800" dirty="0" smtClean="0">
                <a:solidFill>
                  <a:schemeClr val="bg1"/>
                </a:solidFill>
                <a:latin typeface="Lato" charset="0"/>
                <a:ea typeface="Lato" charset="0"/>
                <a:cs typeface="Lato" charset="0"/>
              </a:rPr>
              <a:t>Drew Fustin</a:t>
            </a:r>
          </a:p>
        </p:txBody>
      </p:sp>
      <p:grpSp>
        <p:nvGrpSpPr>
          <p:cNvPr id="12" name="Group 11"/>
          <p:cNvGrpSpPr/>
          <p:nvPr/>
        </p:nvGrpSpPr>
        <p:grpSpPr>
          <a:xfrm>
            <a:off x="7366681" y="4297799"/>
            <a:ext cx="4359683" cy="1665564"/>
            <a:chOff x="-1485858" y="4297799"/>
            <a:chExt cx="4359683" cy="166556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843" y="4837909"/>
              <a:ext cx="1378216" cy="865081"/>
            </a:xfrm>
            <a:prstGeom prst="rect">
              <a:avLst/>
            </a:prstGeom>
          </p:spPr>
        </p:pic>
        <p:sp>
          <p:nvSpPr>
            <p:cNvPr id="9" name="TextBox 8"/>
            <p:cNvSpPr txBox="1"/>
            <p:nvPr/>
          </p:nvSpPr>
          <p:spPr>
            <a:xfrm>
              <a:off x="640077" y="4297799"/>
              <a:ext cx="2233748" cy="369332"/>
            </a:xfrm>
            <a:prstGeom prst="rect">
              <a:avLst/>
            </a:prstGeom>
            <a:noFill/>
          </p:spPr>
          <p:txBody>
            <a:bodyPr wrap="square" rtlCol="0">
              <a:spAutoFit/>
            </a:bodyPr>
            <a:lstStyle/>
            <a:p>
              <a:pPr algn="ctr"/>
              <a:r>
                <a:rPr lang="en-US" dirty="0">
                  <a:solidFill>
                    <a:srgbClr val="D1A6FF"/>
                  </a:solidFill>
                  <a:latin typeface="Lato Thin" charset="0"/>
                  <a:ea typeface="Lato Thin" charset="0"/>
                  <a:cs typeface="Lato Thin" charset="0"/>
                </a:rPr>
                <a:t>Lead Data </a:t>
              </a:r>
              <a:r>
                <a:rPr lang="en-US" dirty="0" smtClean="0">
                  <a:solidFill>
                    <a:srgbClr val="D1A6FF"/>
                  </a:solidFill>
                  <a:latin typeface="Lato Thin" charset="0"/>
                  <a:ea typeface="Lato Thin" charset="0"/>
                  <a:cs typeface="Lato Thin" charset="0"/>
                </a:rPr>
                <a:t>Scientist</a:t>
              </a:r>
              <a:endParaRPr lang="en-US" dirty="0">
                <a:solidFill>
                  <a:srgbClr val="D1A6FF"/>
                </a:solidFill>
                <a:latin typeface="Lato Thin" charset="0"/>
                <a:ea typeface="Lato Thin" charset="0"/>
                <a:cs typeface="Lato Thin" charset="0"/>
              </a:endParaRPr>
            </a:p>
          </p:txBody>
        </p:sp>
        <p:sp>
          <p:nvSpPr>
            <p:cNvPr id="10" name="TextBox 9"/>
            <p:cNvSpPr txBox="1"/>
            <p:nvPr/>
          </p:nvSpPr>
          <p:spPr>
            <a:xfrm>
              <a:off x="-1485858" y="4297799"/>
              <a:ext cx="2233748" cy="369332"/>
            </a:xfrm>
            <a:prstGeom prst="rect">
              <a:avLst/>
            </a:prstGeom>
            <a:noFill/>
          </p:spPr>
          <p:txBody>
            <a:bodyPr wrap="square" rtlCol="0">
              <a:spAutoFit/>
            </a:bodyPr>
            <a:lstStyle/>
            <a:p>
              <a:pPr algn="ctr"/>
              <a:r>
                <a:rPr lang="en-US" dirty="0" smtClean="0">
                  <a:solidFill>
                    <a:srgbClr val="D1A6FF"/>
                  </a:solidFill>
                  <a:latin typeface="Lato Thin" charset="0"/>
                  <a:ea typeface="Lato Thin" charset="0"/>
                  <a:cs typeface="Lato Thin" charset="0"/>
                </a:rPr>
                <a:t>PhD, Physics</a:t>
              </a:r>
              <a:endParaRPr lang="en-US" dirty="0">
                <a:solidFill>
                  <a:srgbClr val="D1A6FF"/>
                </a:solidFill>
                <a:latin typeface="Lato Thin" charset="0"/>
                <a:ea typeface="Lato Thin" charset="0"/>
                <a:cs typeface="Lato Thin"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303" y="4765649"/>
              <a:ext cx="988637" cy="1197714"/>
            </a:xfrm>
            <a:prstGeom prst="rect">
              <a:avLst/>
            </a:prstGeom>
          </p:spPr>
        </p:pic>
      </p:grpSp>
      <p:sp>
        <p:nvSpPr>
          <p:cNvPr id="14" name="TextBox 13"/>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24184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0" name="Rectangle 9"/>
          <p:cNvSpPr/>
          <p:nvPr/>
        </p:nvSpPr>
        <p:spPr>
          <a:xfrm>
            <a:off x="5094449" y="483325"/>
            <a:ext cx="6537713" cy="54991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12"/>
          <p:cNvSpPr txBox="1"/>
          <p:nvPr/>
        </p:nvSpPr>
        <p:spPr>
          <a:xfrm>
            <a:off x="535576" y="483325"/>
            <a:ext cx="4310743" cy="4154984"/>
          </a:xfrm>
          <a:prstGeom prst="rect">
            <a:avLst/>
          </a:prstGeom>
          <a:noFill/>
        </p:spPr>
        <p:txBody>
          <a:bodyPr wrap="square" rtlCol="0">
            <a:spAutoFit/>
          </a:bodyPr>
          <a:lstStyle/>
          <a:p>
            <a:pPr algn="r"/>
            <a:r>
              <a:rPr lang="en-US" sz="4400" b="1" dirty="0" smtClean="0">
                <a:solidFill>
                  <a:srgbClr val="0081FF"/>
                </a:solidFill>
                <a:latin typeface="Lato Black" charset="0"/>
                <a:ea typeface="Lato Black" charset="0"/>
                <a:cs typeface="Lato Black" charset="0"/>
              </a:rPr>
              <a:t>DATA</a:t>
            </a:r>
          </a:p>
          <a:p>
            <a:pPr algn="r"/>
            <a:r>
              <a:rPr lang="en-US" sz="4400" b="1" dirty="0" smtClean="0">
                <a:solidFill>
                  <a:srgbClr val="0081FF"/>
                </a:solidFill>
                <a:latin typeface="Lato Black" charset="0"/>
                <a:ea typeface="Lato Black" charset="0"/>
                <a:cs typeface="Lato Black" charset="0"/>
              </a:rPr>
              <a:t>SCIENCE</a:t>
            </a:r>
          </a:p>
          <a:p>
            <a:pPr algn="r"/>
            <a:r>
              <a:rPr lang="en-US" sz="4400" b="1" dirty="0" smtClean="0">
                <a:solidFill>
                  <a:srgbClr val="0081FF"/>
                </a:solidFill>
                <a:latin typeface="Lato Black" charset="0"/>
                <a:ea typeface="Lato Black" charset="0"/>
                <a:cs typeface="Lato Black" charset="0"/>
              </a:rPr>
              <a:t>IS</a:t>
            </a:r>
          </a:p>
          <a:p>
            <a:pPr algn="r"/>
            <a:r>
              <a:rPr lang="en-US" sz="4400" b="1" dirty="0" smtClean="0">
                <a:solidFill>
                  <a:srgbClr val="3EBEAD"/>
                </a:solidFill>
                <a:latin typeface="Lato Black" charset="0"/>
                <a:ea typeface="Lato Black" charset="0"/>
                <a:cs typeface="Lato Black" charset="0"/>
              </a:rPr>
              <a:t>EASIEST</a:t>
            </a:r>
            <a:br>
              <a:rPr lang="en-US" sz="4400" b="1" dirty="0" smtClean="0">
                <a:solidFill>
                  <a:srgbClr val="3EBEAD"/>
                </a:solidFill>
                <a:latin typeface="Lato Black" charset="0"/>
                <a:ea typeface="Lato Black" charset="0"/>
                <a:cs typeface="Lato Black" charset="0"/>
              </a:rPr>
            </a:br>
            <a:r>
              <a:rPr lang="en-US" sz="4400" b="1" dirty="0" smtClean="0">
                <a:solidFill>
                  <a:srgbClr val="3EBEAD"/>
                </a:solidFill>
                <a:latin typeface="Lato Black" charset="0"/>
                <a:ea typeface="Lato Black" charset="0"/>
                <a:cs typeface="Lato Black" charset="0"/>
              </a:rPr>
              <a:t>WITH A</a:t>
            </a:r>
          </a:p>
          <a:p>
            <a:pPr algn="r"/>
            <a:r>
              <a:rPr lang="en-US" sz="4400" b="1" dirty="0" smtClean="0">
                <a:solidFill>
                  <a:srgbClr val="3EBEAD"/>
                </a:solidFill>
                <a:latin typeface="Lato Black" charset="0"/>
                <a:ea typeface="Lato Black" charset="0"/>
                <a:cs typeface="Lato Black" charset="0"/>
              </a:rPr>
              <a:t>TEAM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221" y="543481"/>
            <a:ext cx="6048168" cy="5378806"/>
          </a:xfrm>
          <a:prstGeom prst="rect">
            <a:avLst/>
          </a:prstGeom>
        </p:spPr>
      </p:pic>
      <p:sp>
        <p:nvSpPr>
          <p:cNvPr id="3" name="Slide Number Placeholder 2"/>
          <p:cNvSpPr>
            <a:spLocks noGrp="1"/>
          </p:cNvSpPr>
          <p:nvPr>
            <p:ph type="sldNum" sz="quarter" idx="12"/>
          </p:nvPr>
        </p:nvSpPr>
        <p:spPr/>
        <p:txBody>
          <a:bodyPr/>
          <a:lstStyle/>
          <a:p>
            <a:fld id="{420DB9A7-16B7-0E4E-B79C-6B67571CD3A0}" type="slidenum">
              <a:rPr lang="en-US" smtClean="0"/>
              <a:t>10</a:t>
            </a:fld>
            <a:endParaRPr lang="en-US"/>
          </a:p>
        </p:txBody>
      </p:sp>
      <p:sp>
        <p:nvSpPr>
          <p:cNvPr id="7" name="TextBox 6"/>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985898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0" name="Rectangle 9"/>
          <p:cNvSpPr/>
          <p:nvPr/>
        </p:nvSpPr>
        <p:spPr>
          <a:xfrm>
            <a:off x="5094449" y="483325"/>
            <a:ext cx="6537713" cy="54991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12"/>
          <p:cNvSpPr txBox="1"/>
          <p:nvPr/>
        </p:nvSpPr>
        <p:spPr>
          <a:xfrm>
            <a:off x="535576" y="483325"/>
            <a:ext cx="4310743" cy="4154984"/>
          </a:xfrm>
          <a:prstGeom prst="rect">
            <a:avLst/>
          </a:prstGeom>
          <a:noFill/>
        </p:spPr>
        <p:txBody>
          <a:bodyPr wrap="square" rtlCol="0">
            <a:spAutoFit/>
          </a:bodyPr>
          <a:lstStyle/>
          <a:p>
            <a:pPr algn="r"/>
            <a:r>
              <a:rPr lang="en-US" sz="4400" b="1" dirty="0" smtClean="0">
                <a:solidFill>
                  <a:srgbClr val="0081FF"/>
                </a:solidFill>
                <a:latin typeface="Lato Black" charset="0"/>
                <a:ea typeface="Lato Black" charset="0"/>
                <a:cs typeface="Lato Black" charset="0"/>
              </a:rPr>
              <a:t>DATA</a:t>
            </a:r>
          </a:p>
          <a:p>
            <a:pPr algn="r"/>
            <a:r>
              <a:rPr lang="en-US" sz="4400" b="1" dirty="0" smtClean="0">
                <a:solidFill>
                  <a:srgbClr val="0081FF"/>
                </a:solidFill>
                <a:latin typeface="Lato Black" charset="0"/>
                <a:ea typeface="Lato Black" charset="0"/>
                <a:cs typeface="Lato Black" charset="0"/>
              </a:rPr>
              <a:t>SCIENCE</a:t>
            </a:r>
          </a:p>
          <a:p>
            <a:pPr algn="r"/>
            <a:r>
              <a:rPr lang="en-US" sz="4400" b="1" dirty="0" smtClean="0">
                <a:solidFill>
                  <a:srgbClr val="0081FF"/>
                </a:solidFill>
                <a:latin typeface="Lato Black" charset="0"/>
                <a:ea typeface="Lato Black" charset="0"/>
                <a:cs typeface="Lato Black" charset="0"/>
              </a:rPr>
              <a:t>IS</a:t>
            </a:r>
          </a:p>
          <a:p>
            <a:pPr algn="r"/>
            <a:r>
              <a:rPr lang="en-US" sz="4400" b="1" dirty="0" smtClean="0">
                <a:solidFill>
                  <a:srgbClr val="3EBEAD"/>
                </a:solidFill>
                <a:latin typeface="Lato Black" charset="0"/>
                <a:ea typeface="Lato Black" charset="0"/>
                <a:cs typeface="Lato Black" charset="0"/>
              </a:rPr>
              <a:t>EASIEST</a:t>
            </a:r>
            <a:br>
              <a:rPr lang="en-US" sz="4400" b="1" dirty="0" smtClean="0">
                <a:solidFill>
                  <a:srgbClr val="3EBEAD"/>
                </a:solidFill>
                <a:latin typeface="Lato Black" charset="0"/>
                <a:ea typeface="Lato Black" charset="0"/>
                <a:cs typeface="Lato Black" charset="0"/>
              </a:rPr>
            </a:br>
            <a:r>
              <a:rPr lang="en-US" sz="4400" b="1" dirty="0" smtClean="0">
                <a:solidFill>
                  <a:srgbClr val="3EBEAD"/>
                </a:solidFill>
                <a:latin typeface="Lato Black" charset="0"/>
                <a:ea typeface="Lato Black" charset="0"/>
                <a:cs typeface="Lato Black" charset="0"/>
              </a:rPr>
              <a:t>WITH A</a:t>
            </a:r>
          </a:p>
          <a:p>
            <a:pPr algn="r"/>
            <a:r>
              <a:rPr lang="en-US" sz="4400" b="1" dirty="0" smtClean="0">
                <a:solidFill>
                  <a:srgbClr val="3EBEAD"/>
                </a:solidFill>
                <a:latin typeface="Lato Black" charset="0"/>
                <a:ea typeface="Lato Black" charset="0"/>
                <a:cs typeface="Lato Black" charset="0"/>
              </a:rPr>
              <a:t>TEAM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9221" y="543481"/>
            <a:ext cx="6048168" cy="537880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85555"/>
            <a:ext cx="5089304" cy="2778760"/>
          </a:xfrm>
          <a:prstGeom prst="rect">
            <a:avLst/>
          </a:prstGeom>
        </p:spPr>
      </p:pic>
      <p:sp>
        <p:nvSpPr>
          <p:cNvPr id="3" name="Slide Number Placeholder 2"/>
          <p:cNvSpPr>
            <a:spLocks noGrp="1"/>
          </p:cNvSpPr>
          <p:nvPr>
            <p:ph type="sldNum" sz="quarter" idx="12"/>
          </p:nvPr>
        </p:nvSpPr>
        <p:spPr/>
        <p:txBody>
          <a:bodyPr/>
          <a:lstStyle/>
          <a:p>
            <a:fld id="{420DB9A7-16B7-0E4E-B79C-6B67571CD3A0}" type="slidenum">
              <a:rPr lang="en-US" smtClean="0"/>
              <a:t>11</a:t>
            </a:fld>
            <a:endParaRPr lang="en-US"/>
          </a:p>
        </p:txBody>
      </p:sp>
      <p:sp>
        <p:nvSpPr>
          <p:cNvPr id="9" name="TextBox 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441012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50" y="483325"/>
            <a:ext cx="6542214" cy="5499120"/>
          </a:xfrm>
          <a:prstGeom prst="rect">
            <a:avLst/>
          </a:prstGeom>
        </p:spPr>
      </p:pic>
      <p:sp>
        <p:nvSpPr>
          <p:cNvPr id="13" name="TextBox 12"/>
          <p:cNvSpPr txBox="1"/>
          <p:nvPr/>
        </p:nvSpPr>
        <p:spPr>
          <a:xfrm>
            <a:off x="535576" y="483325"/>
            <a:ext cx="4310743" cy="2800767"/>
          </a:xfrm>
          <a:prstGeom prst="rect">
            <a:avLst/>
          </a:prstGeom>
          <a:noFill/>
        </p:spPr>
        <p:txBody>
          <a:bodyPr wrap="square" rtlCol="0">
            <a:spAutoFit/>
          </a:bodyPr>
          <a:lstStyle/>
          <a:p>
            <a:pPr algn="r"/>
            <a:r>
              <a:rPr lang="en-US" sz="4400" b="1" dirty="0" smtClean="0">
                <a:solidFill>
                  <a:srgbClr val="0081FF"/>
                </a:solidFill>
                <a:latin typeface="Lato Black" charset="0"/>
                <a:ea typeface="Lato Black" charset="0"/>
                <a:cs typeface="Lato Black" charset="0"/>
              </a:rPr>
              <a:t>DATA</a:t>
            </a:r>
          </a:p>
          <a:p>
            <a:pPr algn="r"/>
            <a:r>
              <a:rPr lang="en-US" sz="4400" b="1" dirty="0" smtClean="0">
                <a:solidFill>
                  <a:srgbClr val="0081FF"/>
                </a:solidFill>
                <a:latin typeface="Lato Black" charset="0"/>
                <a:ea typeface="Lato Black" charset="0"/>
                <a:cs typeface="Lato Black" charset="0"/>
              </a:rPr>
              <a:t>SCIENCE</a:t>
            </a:r>
          </a:p>
          <a:p>
            <a:pPr algn="r"/>
            <a:r>
              <a:rPr lang="en-US" sz="4400" b="1" dirty="0" smtClean="0">
                <a:solidFill>
                  <a:srgbClr val="0081FF"/>
                </a:solidFill>
                <a:latin typeface="Lato Black" charset="0"/>
                <a:ea typeface="Lato Black" charset="0"/>
                <a:cs typeface="Lato Black" charset="0"/>
              </a:rPr>
              <a:t>IS</a:t>
            </a:r>
          </a:p>
          <a:p>
            <a:pPr algn="r"/>
            <a:r>
              <a:rPr lang="en-US" sz="4400" b="1" dirty="0" smtClean="0">
                <a:solidFill>
                  <a:srgbClr val="3EBEAD"/>
                </a:solidFill>
                <a:latin typeface="Lato Black" charset="0"/>
                <a:ea typeface="Lato Black" charset="0"/>
                <a:cs typeface="Lato Black" charset="0"/>
              </a:rPr>
              <a:t>EXPENSIVE</a:t>
            </a:r>
          </a:p>
        </p:txBody>
      </p:sp>
      <p:sp>
        <p:nvSpPr>
          <p:cNvPr id="3" name="Slide Number Placeholder 2"/>
          <p:cNvSpPr>
            <a:spLocks noGrp="1"/>
          </p:cNvSpPr>
          <p:nvPr>
            <p:ph type="sldNum" sz="quarter" idx="12"/>
          </p:nvPr>
        </p:nvSpPr>
        <p:spPr/>
        <p:txBody>
          <a:bodyPr/>
          <a:lstStyle/>
          <a:p>
            <a:fld id="{420DB9A7-16B7-0E4E-B79C-6B67571CD3A0}" type="slidenum">
              <a:rPr lang="en-US" smtClean="0"/>
              <a:t>12</a:t>
            </a:fld>
            <a:endParaRPr lang="en-US"/>
          </a:p>
        </p:txBody>
      </p:sp>
      <p:sp>
        <p:nvSpPr>
          <p:cNvPr id="7" name="TextBox 6"/>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688977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chemeClr val="accent6">
                    <a:lumMod val="40000"/>
                    <a:lumOff val="60000"/>
                  </a:schemeClr>
                </a:solidFill>
                <a:latin typeface="Lato Black" charset="0"/>
                <a:ea typeface="Lato Black" charset="0"/>
                <a:cs typeface="Lato Black" charset="0"/>
              </a:rPr>
              <a:t>DATA SCIENCE</a:t>
            </a:r>
          </a:p>
          <a:p>
            <a:pPr algn="r"/>
            <a:r>
              <a:rPr lang="en-US" sz="2400" dirty="0" smtClean="0">
                <a:solidFill>
                  <a:schemeClr val="accent6">
                    <a:lumMod val="40000"/>
                    <a:lumOff val="60000"/>
                  </a:schemeClr>
                </a:solidFill>
                <a:latin typeface="Lato Thin" charset="0"/>
                <a:ea typeface="Lato Thin" charset="0"/>
                <a:cs typeface="Lato Thin" charset="0"/>
              </a:rPr>
              <a:t>according to Drew Conway, CEO of Alluvium</a:t>
            </a:r>
          </a:p>
        </p:txBody>
      </p:sp>
      <p:sp>
        <p:nvSpPr>
          <p:cNvPr id="8" name="TextBox 7"/>
          <p:cNvSpPr txBox="1"/>
          <p:nvPr/>
        </p:nvSpPr>
        <p:spPr>
          <a:xfrm>
            <a:off x="1973374" y="2381261"/>
            <a:ext cx="5014499" cy="2123658"/>
          </a:xfrm>
          <a:prstGeom prst="rect">
            <a:avLst/>
          </a:prstGeom>
          <a:noFill/>
        </p:spPr>
        <p:txBody>
          <a:bodyPr wrap="square" rtlCol="0">
            <a:spAutoFit/>
          </a:bodyPr>
          <a:lstStyle/>
          <a:p>
            <a:pPr algn="r"/>
            <a:r>
              <a:rPr lang="en-US" sz="4400" b="1" dirty="0" smtClean="0">
                <a:solidFill>
                  <a:srgbClr val="F597A7"/>
                </a:solidFill>
                <a:latin typeface="Lato Black" charset="0"/>
                <a:ea typeface="Lato Black" charset="0"/>
                <a:cs typeface="Lato Black" charset="0"/>
              </a:rPr>
              <a:t>NOT ALL</a:t>
            </a:r>
          </a:p>
          <a:p>
            <a:pPr algn="r"/>
            <a:r>
              <a:rPr lang="en-US" sz="4400" b="1" dirty="0" smtClean="0">
                <a:solidFill>
                  <a:srgbClr val="F597A7"/>
                </a:solidFill>
                <a:latin typeface="Lato Black" charset="0"/>
                <a:ea typeface="Lato Black" charset="0"/>
                <a:cs typeface="Lato Black" charset="0"/>
              </a:rPr>
              <a:t>VENN DIAGRAMS ARE USELESS</a:t>
            </a:r>
          </a:p>
        </p:txBody>
      </p:sp>
      <p:sp>
        <p:nvSpPr>
          <p:cNvPr id="3" name="Slide Number Placeholder 2"/>
          <p:cNvSpPr>
            <a:spLocks noGrp="1"/>
          </p:cNvSpPr>
          <p:nvPr>
            <p:ph type="sldNum" sz="quarter" idx="12"/>
          </p:nvPr>
        </p:nvSpPr>
        <p:spPr/>
        <p:txBody>
          <a:bodyPr/>
          <a:lstStyle/>
          <a:p>
            <a:fld id="{420DB9A7-16B7-0E4E-B79C-6B67571CD3A0}" type="slidenum">
              <a:rPr lang="en-US" smtClean="0"/>
              <a:t>13</a:t>
            </a:fld>
            <a:endParaRPr lang="en-US"/>
          </a:p>
        </p:txBody>
      </p:sp>
      <p:grpSp>
        <p:nvGrpSpPr>
          <p:cNvPr id="22" name="Group 21"/>
          <p:cNvGrpSpPr/>
          <p:nvPr/>
        </p:nvGrpSpPr>
        <p:grpSpPr>
          <a:xfrm>
            <a:off x="7318830" y="2138261"/>
            <a:ext cx="4246685" cy="3897558"/>
            <a:chOff x="6988629" y="2119575"/>
            <a:chExt cx="4246685" cy="3897558"/>
          </a:xfrm>
        </p:grpSpPr>
        <p:grpSp>
          <p:nvGrpSpPr>
            <p:cNvPr id="23" name="Group 22"/>
            <p:cNvGrpSpPr/>
            <p:nvPr/>
          </p:nvGrpSpPr>
          <p:grpSpPr>
            <a:xfrm>
              <a:off x="6988629" y="2235696"/>
              <a:ext cx="3946206" cy="3781437"/>
              <a:chOff x="5741126" y="2235696"/>
              <a:chExt cx="3946206" cy="3781437"/>
            </a:xfrm>
          </p:grpSpPr>
          <p:sp>
            <p:nvSpPr>
              <p:cNvPr id="31" name="Oval 30"/>
              <p:cNvSpPr/>
              <p:nvPr/>
            </p:nvSpPr>
            <p:spPr>
              <a:xfrm>
                <a:off x="5741126" y="2235696"/>
                <a:ext cx="2495005" cy="2493058"/>
              </a:xfrm>
              <a:prstGeom prst="ellipse">
                <a:avLst/>
              </a:prstGeom>
              <a:solidFill>
                <a:srgbClr val="F463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7192327" y="2235696"/>
                <a:ext cx="2495005" cy="2493058"/>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6466726" y="3524075"/>
                <a:ext cx="2495005" cy="2493058"/>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4" name="TextBox 23"/>
            <p:cNvSpPr txBox="1"/>
            <p:nvPr/>
          </p:nvSpPr>
          <p:spPr>
            <a:xfrm rot="18639113">
              <a:off x="6788257" y="2899234"/>
              <a:ext cx="1959428" cy="400110"/>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Hacking Skills</a:t>
              </a:r>
              <a:endParaRPr lang="en-US" sz="2000" dirty="0">
                <a:solidFill>
                  <a:schemeClr val="bg2"/>
                </a:solidFill>
                <a:latin typeface="Lato" charset="0"/>
                <a:ea typeface="Lato" charset="0"/>
                <a:cs typeface="Lato" charset="0"/>
              </a:endParaRPr>
            </a:p>
          </p:txBody>
        </p:sp>
        <p:sp>
          <p:nvSpPr>
            <p:cNvPr id="25" name="TextBox 24"/>
            <p:cNvSpPr txBox="1"/>
            <p:nvPr/>
          </p:nvSpPr>
          <p:spPr>
            <a:xfrm rot="2561190">
              <a:off x="8937066" y="2819628"/>
              <a:ext cx="2298248"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Math &amp; Statistics Knowledge</a:t>
              </a:r>
              <a:endParaRPr lang="en-US" sz="2000" dirty="0">
                <a:solidFill>
                  <a:schemeClr val="bg2"/>
                </a:solidFill>
                <a:latin typeface="Lato" charset="0"/>
                <a:ea typeface="Lato" charset="0"/>
                <a:cs typeface="Lato" charset="0"/>
              </a:endParaRPr>
            </a:p>
          </p:txBody>
        </p:sp>
        <p:sp>
          <p:nvSpPr>
            <p:cNvPr id="26" name="TextBox 25"/>
            <p:cNvSpPr txBox="1"/>
            <p:nvPr/>
          </p:nvSpPr>
          <p:spPr>
            <a:xfrm>
              <a:off x="7935436" y="4928096"/>
              <a:ext cx="2052589"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Substantive Expertise</a:t>
              </a:r>
              <a:endParaRPr lang="en-US" sz="2000" dirty="0">
                <a:solidFill>
                  <a:schemeClr val="bg2"/>
                </a:solidFill>
                <a:latin typeface="Lato" charset="0"/>
                <a:ea typeface="Lato" charset="0"/>
                <a:cs typeface="Lato" charset="0"/>
              </a:endParaRPr>
            </a:p>
          </p:txBody>
        </p:sp>
        <p:sp>
          <p:nvSpPr>
            <p:cNvPr id="27" name="TextBox 26"/>
            <p:cNvSpPr txBox="1"/>
            <p:nvPr/>
          </p:nvSpPr>
          <p:spPr>
            <a:xfrm rot="19318517">
              <a:off x="7791538" y="4022596"/>
              <a:ext cx="925143"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Danger Zone!</a:t>
              </a:r>
              <a:endParaRPr lang="en-US" sz="1600" dirty="0">
                <a:solidFill>
                  <a:schemeClr val="bg2"/>
                </a:solidFill>
                <a:latin typeface="Lato Light" charset="0"/>
                <a:ea typeface="Lato Light" charset="0"/>
                <a:cs typeface="Lato Light" charset="0"/>
              </a:endParaRPr>
            </a:p>
          </p:txBody>
        </p:sp>
        <p:sp>
          <p:nvSpPr>
            <p:cNvPr id="28" name="TextBox 27"/>
            <p:cNvSpPr txBox="1"/>
            <p:nvPr/>
          </p:nvSpPr>
          <p:spPr>
            <a:xfrm rot="2298631">
              <a:off x="9039498" y="4029370"/>
              <a:ext cx="1309206"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Traditional Research</a:t>
              </a:r>
              <a:endParaRPr lang="en-US" sz="1600" dirty="0">
                <a:solidFill>
                  <a:schemeClr val="bg2"/>
                </a:solidFill>
                <a:latin typeface="Lato Light" charset="0"/>
                <a:ea typeface="Lato Light" charset="0"/>
                <a:cs typeface="Lato Light" charset="0"/>
              </a:endParaRPr>
            </a:p>
          </p:txBody>
        </p:sp>
        <p:sp>
          <p:nvSpPr>
            <p:cNvPr id="29" name="TextBox 28"/>
            <p:cNvSpPr txBox="1"/>
            <p:nvPr/>
          </p:nvSpPr>
          <p:spPr>
            <a:xfrm>
              <a:off x="8364850" y="2901184"/>
              <a:ext cx="1193759"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Machine Learning</a:t>
              </a:r>
              <a:endParaRPr lang="en-US" sz="1600" dirty="0">
                <a:solidFill>
                  <a:schemeClr val="bg2"/>
                </a:solidFill>
                <a:latin typeface="Lato Light" charset="0"/>
                <a:ea typeface="Lato Light" charset="0"/>
                <a:cs typeface="Lato Light" charset="0"/>
              </a:endParaRPr>
            </a:p>
          </p:txBody>
        </p:sp>
        <p:sp>
          <p:nvSpPr>
            <p:cNvPr id="30" name="TextBox 29"/>
            <p:cNvSpPr txBox="1"/>
            <p:nvPr/>
          </p:nvSpPr>
          <p:spPr>
            <a:xfrm>
              <a:off x="8413394" y="3501606"/>
              <a:ext cx="1083046" cy="646331"/>
            </a:xfrm>
            <a:prstGeom prst="rect">
              <a:avLst/>
            </a:prstGeom>
            <a:noFill/>
          </p:spPr>
          <p:txBody>
            <a:bodyPr wrap="square" rtlCol="0">
              <a:spAutoFit/>
            </a:bodyPr>
            <a:lstStyle/>
            <a:p>
              <a:pPr algn="ctr"/>
              <a:r>
                <a:rPr lang="en-US" dirty="0" smtClean="0">
                  <a:solidFill>
                    <a:schemeClr val="bg1"/>
                  </a:solidFill>
                  <a:latin typeface="Lato" charset="0"/>
                  <a:ea typeface="Lato" charset="0"/>
                  <a:cs typeface="Lato" charset="0"/>
                </a:rPr>
                <a:t>Data Science</a:t>
              </a:r>
              <a:endParaRPr lang="en-US" dirty="0">
                <a:solidFill>
                  <a:schemeClr val="bg1"/>
                </a:solidFill>
                <a:latin typeface="Lato" charset="0"/>
                <a:ea typeface="Lato" charset="0"/>
                <a:cs typeface="Lato" charset="0"/>
              </a:endParaRPr>
            </a:p>
          </p:txBody>
        </p:sp>
      </p:grpSp>
      <p:sp>
        <p:nvSpPr>
          <p:cNvPr id="19" name="TextBox 1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610617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70AD47">
                    <a:lumMod val="40000"/>
                    <a:lumOff val="60000"/>
                  </a:srgbClr>
                </a:solidFill>
                <a:latin typeface="Lato Black" charset="0"/>
                <a:ea typeface="Lato Black" charset="0"/>
                <a:cs typeface="Lato Black" charset="0"/>
              </a:rPr>
              <a:t>DATA SCIENCE</a:t>
            </a:r>
          </a:p>
          <a:p>
            <a:pPr algn="r"/>
            <a:r>
              <a:rPr lang="en-US" sz="2400" dirty="0" smtClean="0">
                <a:solidFill>
                  <a:srgbClr val="70AD47">
                    <a:lumMod val="40000"/>
                    <a:lumOff val="60000"/>
                  </a:srgbClr>
                </a:solidFill>
                <a:latin typeface="Lato Thin" charset="0"/>
                <a:ea typeface="Lato Thin" charset="0"/>
                <a:cs typeface="Lato Thin" charset="0"/>
              </a:rPr>
              <a:t>according to Drew Conway, CEO of Alluvium</a:t>
            </a:r>
          </a:p>
        </p:txBody>
      </p:sp>
      <p:sp>
        <p:nvSpPr>
          <p:cNvPr id="20" name="TextBox 19"/>
          <p:cNvSpPr txBox="1"/>
          <p:nvPr/>
        </p:nvSpPr>
        <p:spPr>
          <a:xfrm>
            <a:off x="10949931" y="2222960"/>
            <a:ext cx="1579471" cy="553998"/>
          </a:xfrm>
          <a:prstGeom prst="rect">
            <a:avLst/>
          </a:prstGeom>
          <a:noFill/>
        </p:spPr>
        <p:txBody>
          <a:bodyPr wrap="square" rtlCol="0">
            <a:spAutoFit/>
          </a:bodyPr>
          <a:lstStyle/>
          <a:p>
            <a:r>
              <a:rPr lang="en-US" sz="3000" b="1" smtClean="0">
                <a:solidFill>
                  <a:prstClr val="white">
                    <a:lumMod val="85000"/>
                  </a:prstClr>
                </a:solidFill>
                <a:latin typeface="Lato Black" charset="0"/>
                <a:ea typeface="Lato Black" charset="0"/>
                <a:cs typeface="Lato Black" charset="0"/>
              </a:rPr>
              <a:t>++</a:t>
            </a:r>
            <a:endParaRPr lang="en-US" sz="3000" b="1" dirty="0">
              <a:solidFill>
                <a:prstClr val="white">
                  <a:lumMod val="85000"/>
                </a:prstClr>
              </a:solidFill>
              <a:latin typeface="Lato Black" charset="0"/>
              <a:ea typeface="Lato Black" charset="0"/>
              <a:cs typeface="Lato Black" charset="0"/>
            </a:endParaRPr>
          </a:p>
        </p:txBody>
      </p:sp>
      <p:sp>
        <p:nvSpPr>
          <p:cNvPr id="3" name="Slide Number Placeholder 2"/>
          <p:cNvSpPr>
            <a:spLocks noGrp="1"/>
          </p:cNvSpPr>
          <p:nvPr>
            <p:ph type="sldNum" sz="quarter" idx="12"/>
          </p:nvPr>
        </p:nvSpPr>
        <p:spPr/>
        <p:txBody>
          <a:bodyPr/>
          <a:lstStyle/>
          <a:p>
            <a:fld id="{420DB9A7-16B7-0E4E-B79C-6B67571CD3A0}" type="slidenum">
              <a:rPr lang="en-US" smtClean="0"/>
              <a:t>14</a:t>
            </a:fld>
            <a:endParaRPr lang="en-US"/>
          </a:p>
        </p:txBody>
      </p:sp>
      <p:sp>
        <p:nvSpPr>
          <p:cNvPr id="21" name="TextBox 20"/>
          <p:cNvSpPr txBox="1"/>
          <p:nvPr/>
        </p:nvSpPr>
        <p:spPr>
          <a:xfrm>
            <a:off x="561704" y="2396306"/>
            <a:ext cx="6446802" cy="2985433"/>
          </a:xfrm>
          <a:prstGeom prst="rect">
            <a:avLst/>
          </a:prstGeom>
          <a:noFill/>
        </p:spPr>
        <p:txBody>
          <a:bodyPr wrap="square" rtlCol="0">
            <a:spAutoFit/>
          </a:bodyPr>
          <a:lstStyle/>
          <a:p>
            <a:pPr algn="r"/>
            <a:r>
              <a:rPr lang="en-US" sz="4400" b="1" dirty="0" smtClean="0">
                <a:solidFill>
                  <a:schemeClr val="bg1">
                    <a:lumMod val="85000"/>
                  </a:schemeClr>
                </a:solidFill>
                <a:latin typeface="Lato Black" charset="0"/>
                <a:ea typeface="Lato Black" charset="0"/>
                <a:cs typeface="Lato Black" charset="0"/>
              </a:rPr>
              <a:t>SMALL TEAM? </a:t>
            </a:r>
          </a:p>
          <a:p>
            <a:pPr algn="r"/>
            <a:r>
              <a:rPr lang="en-US" sz="4400" b="1" dirty="0" smtClean="0">
                <a:solidFill>
                  <a:schemeClr val="accent1">
                    <a:lumMod val="60000"/>
                    <a:lumOff val="40000"/>
                  </a:schemeClr>
                </a:solidFill>
                <a:latin typeface="Lato Black" charset="0"/>
                <a:ea typeface="Lato Black" charset="0"/>
                <a:cs typeface="Lato Black" charset="0"/>
              </a:rPr>
              <a:t>YOU CAN’T JUST BE A DATA SCIENTIST</a:t>
            </a:r>
          </a:p>
          <a:p>
            <a:pPr algn="r"/>
            <a:r>
              <a:rPr lang="en-US" sz="2800" dirty="0" smtClean="0">
                <a:solidFill>
                  <a:schemeClr val="bg1">
                    <a:lumMod val="85000"/>
                  </a:schemeClr>
                </a:solidFill>
                <a:latin typeface="Lato Light" charset="0"/>
                <a:ea typeface="Lato Light" charset="0"/>
                <a:cs typeface="Lato Light" charset="0"/>
              </a:rPr>
              <a:t>You must be your own Product Manager and User Experience Researcher</a:t>
            </a:r>
          </a:p>
        </p:txBody>
      </p:sp>
      <p:grpSp>
        <p:nvGrpSpPr>
          <p:cNvPr id="22" name="Group 21"/>
          <p:cNvGrpSpPr/>
          <p:nvPr/>
        </p:nvGrpSpPr>
        <p:grpSpPr>
          <a:xfrm>
            <a:off x="7318830" y="2138261"/>
            <a:ext cx="4246685" cy="3897558"/>
            <a:chOff x="6988629" y="2119575"/>
            <a:chExt cx="4246685" cy="3897558"/>
          </a:xfrm>
        </p:grpSpPr>
        <p:grpSp>
          <p:nvGrpSpPr>
            <p:cNvPr id="23" name="Group 22"/>
            <p:cNvGrpSpPr/>
            <p:nvPr/>
          </p:nvGrpSpPr>
          <p:grpSpPr>
            <a:xfrm>
              <a:off x="6988629" y="2235696"/>
              <a:ext cx="3946206" cy="3781437"/>
              <a:chOff x="5741126" y="2235696"/>
              <a:chExt cx="3946206" cy="3781437"/>
            </a:xfrm>
          </p:grpSpPr>
          <p:sp>
            <p:nvSpPr>
              <p:cNvPr id="31" name="Oval 30"/>
              <p:cNvSpPr/>
              <p:nvPr/>
            </p:nvSpPr>
            <p:spPr>
              <a:xfrm>
                <a:off x="5741126" y="2235696"/>
                <a:ext cx="2495005" cy="2493058"/>
              </a:xfrm>
              <a:prstGeom prst="ellipse">
                <a:avLst/>
              </a:prstGeom>
              <a:solidFill>
                <a:srgbClr val="F463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7192327" y="2235696"/>
                <a:ext cx="2495005" cy="2493058"/>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6466726" y="3524075"/>
                <a:ext cx="2495005" cy="2493058"/>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4" name="TextBox 23"/>
            <p:cNvSpPr txBox="1"/>
            <p:nvPr/>
          </p:nvSpPr>
          <p:spPr>
            <a:xfrm rot="18639113">
              <a:off x="6788257" y="2899234"/>
              <a:ext cx="1959428" cy="400110"/>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Hacking Skills</a:t>
              </a:r>
              <a:endParaRPr lang="en-US" sz="2000" dirty="0">
                <a:solidFill>
                  <a:schemeClr val="bg2"/>
                </a:solidFill>
                <a:latin typeface="Lato" charset="0"/>
                <a:ea typeface="Lato" charset="0"/>
                <a:cs typeface="Lato" charset="0"/>
              </a:endParaRPr>
            </a:p>
          </p:txBody>
        </p:sp>
        <p:sp>
          <p:nvSpPr>
            <p:cNvPr id="25" name="TextBox 24"/>
            <p:cNvSpPr txBox="1"/>
            <p:nvPr/>
          </p:nvSpPr>
          <p:spPr>
            <a:xfrm rot="2561190">
              <a:off x="8937066" y="2819628"/>
              <a:ext cx="2298248"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Math &amp; Statistics Knowledge</a:t>
              </a:r>
              <a:endParaRPr lang="en-US" sz="2000" dirty="0">
                <a:solidFill>
                  <a:schemeClr val="bg2"/>
                </a:solidFill>
                <a:latin typeface="Lato" charset="0"/>
                <a:ea typeface="Lato" charset="0"/>
                <a:cs typeface="Lato" charset="0"/>
              </a:endParaRPr>
            </a:p>
          </p:txBody>
        </p:sp>
        <p:sp>
          <p:nvSpPr>
            <p:cNvPr id="26" name="TextBox 25"/>
            <p:cNvSpPr txBox="1"/>
            <p:nvPr/>
          </p:nvSpPr>
          <p:spPr>
            <a:xfrm>
              <a:off x="7935436" y="4928096"/>
              <a:ext cx="2052589"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Substantive Expertise</a:t>
              </a:r>
              <a:endParaRPr lang="en-US" sz="2000" dirty="0">
                <a:solidFill>
                  <a:schemeClr val="bg2"/>
                </a:solidFill>
                <a:latin typeface="Lato" charset="0"/>
                <a:ea typeface="Lato" charset="0"/>
                <a:cs typeface="Lato" charset="0"/>
              </a:endParaRPr>
            </a:p>
          </p:txBody>
        </p:sp>
        <p:sp>
          <p:nvSpPr>
            <p:cNvPr id="27" name="TextBox 26"/>
            <p:cNvSpPr txBox="1"/>
            <p:nvPr/>
          </p:nvSpPr>
          <p:spPr>
            <a:xfrm rot="19318517">
              <a:off x="7791538" y="4022596"/>
              <a:ext cx="925143"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Danger Zone!</a:t>
              </a:r>
              <a:endParaRPr lang="en-US" sz="1600" dirty="0">
                <a:solidFill>
                  <a:schemeClr val="bg2"/>
                </a:solidFill>
                <a:latin typeface="Lato Light" charset="0"/>
                <a:ea typeface="Lato Light" charset="0"/>
                <a:cs typeface="Lato Light" charset="0"/>
              </a:endParaRPr>
            </a:p>
          </p:txBody>
        </p:sp>
        <p:sp>
          <p:nvSpPr>
            <p:cNvPr id="28" name="TextBox 27"/>
            <p:cNvSpPr txBox="1"/>
            <p:nvPr/>
          </p:nvSpPr>
          <p:spPr>
            <a:xfrm rot="2298631">
              <a:off x="9039498" y="4029370"/>
              <a:ext cx="1309206"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Traditional Research</a:t>
              </a:r>
              <a:endParaRPr lang="en-US" sz="1600" dirty="0">
                <a:solidFill>
                  <a:schemeClr val="bg2"/>
                </a:solidFill>
                <a:latin typeface="Lato Light" charset="0"/>
                <a:ea typeface="Lato Light" charset="0"/>
                <a:cs typeface="Lato Light" charset="0"/>
              </a:endParaRPr>
            </a:p>
          </p:txBody>
        </p:sp>
        <p:sp>
          <p:nvSpPr>
            <p:cNvPr id="29" name="TextBox 28"/>
            <p:cNvSpPr txBox="1"/>
            <p:nvPr/>
          </p:nvSpPr>
          <p:spPr>
            <a:xfrm>
              <a:off x="8364850" y="2901184"/>
              <a:ext cx="1193759"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Machine Learning</a:t>
              </a:r>
              <a:endParaRPr lang="en-US" sz="1600" dirty="0">
                <a:solidFill>
                  <a:schemeClr val="bg2"/>
                </a:solidFill>
                <a:latin typeface="Lato Light" charset="0"/>
                <a:ea typeface="Lato Light" charset="0"/>
                <a:cs typeface="Lato Light" charset="0"/>
              </a:endParaRPr>
            </a:p>
          </p:txBody>
        </p:sp>
        <p:sp>
          <p:nvSpPr>
            <p:cNvPr id="30" name="TextBox 29"/>
            <p:cNvSpPr txBox="1"/>
            <p:nvPr/>
          </p:nvSpPr>
          <p:spPr>
            <a:xfrm>
              <a:off x="8413394" y="3501606"/>
              <a:ext cx="1083046" cy="646331"/>
            </a:xfrm>
            <a:prstGeom prst="rect">
              <a:avLst/>
            </a:prstGeom>
            <a:noFill/>
          </p:spPr>
          <p:txBody>
            <a:bodyPr wrap="square" rtlCol="0">
              <a:spAutoFit/>
            </a:bodyPr>
            <a:lstStyle/>
            <a:p>
              <a:pPr algn="ctr"/>
              <a:r>
                <a:rPr lang="en-US" dirty="0" smtClean="0">
                  <a:solidFill>
                    <a:schemeClr val="bg1"/>
                  </a:solidFill>
                  <a:latin typeface="Lato" charset="0"/>
                  <a:ea typeface="Lato" charset="0"/>
                  <a:cs typeface="Lato" charset="0"/>
                </a:rPr>
                <a:t>Data Science</a:t>
              </a:r>
              <a:endParaRPr lang="en-US" dirty="0">
                <a:solidFill>
                  <a:schemeClr val="bg1"/>
                </a:solidFill>
                <a:latin typeface="Lato" charset="0"/>
                <a:ea typeface="Lato" charset="0"/>
                <a:cs typeface="Lato" charset="0"/>
              </a:endParaRPr>
            </a:p>
          </p:txBody>
        </p:sp>
      </p:grpSp>
      <p:sp>
        <p:nvSpPr>
          <p:cNvPr id="34" name="TextBox 33"/>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406251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754326"/>
          </a:xfrm>
          <a:prstGeom prst="rect">
            <a:avLst/>
          </a:prstGeom>
          <a:noFill/>
        </p:spPr>
        <p:txBody>
          <a:bodyPr wrap="square" rtlCol="0">
            <a:spAutoFit/>
          </a:bodyPr>
          <a:lstStyle/>
          <a:p>
            <a:pPr algn="r"/>
            <a:r>
              <a:rPr lang="en-US" sz="8000" b="1" dirty="0" smtClean="0">
                <a:solidFill>
                  <a:srgbClr val="70AD47">
                    <a:lumMod val="40000"/>
                    <a:lumOff val="60000"/>
                  </a:srgbClr>
                </a:solidFill>
                <a:latin typeface="Lato Black" charset="0"/>
                <a:ea typeface="Lato Black" charset="0"/>
                <a:cs typeface="Lato Black" charset="0"/>
              </a:rPr>
              <a:t>DATA SCIENCE</a:t>
            </a:r>
          </a:p>
          <a:p>
            <a:pPr algn="r"/>
            <a:r>
              <a:rPr lang="en-US" sz="2400" dirty="0" smtClean="0">
                <a:solidFill>
                  <a:srgbClr val="70AD47">
                    <a:lumMod val="40000"/>
                    <a:lumOff val="60000"/>
                  </a:srgbClr>
                </a:solidFill>
                <a:latin typeface="Lato Thin" charset="0"/>
                <a:ea typeface="Lato Thin" charset="0"/>
                <a:cs typeface="Lato Thin" charset="0"/>
              </a:rPr>
              <a:t>according to Drew Conway, CEO of Alluvium</a:t>
            </a:r>
          </a:p>
        </p:txBody>
      </p:sp>
      <p:sp>
        <p:nvSpPr>
          <p:cNvPr id="8" name="TextBox 7"/>
          <p:cNvSpPr txBox="1"/>
          <p:nvPr/>
        </p:nvSpPr>
        <p:spPr>
          <a:xfrm>
            <a:off x="561704" y="2396306"/>
            <a:ext cx="6446802" cy="2985433"/>
          </a:xfrm>
          <a:prstGeom prst="rect">
            <a:avLst/>
          </a:prstGeom>
          <a:noFill/>
        </p:spPr>
        <p:txBody>
          <a:bodyPr wrap="square" rtlCol="0">
            <a:spAutoFit/>
          </a:bodyPr>
          <a:lstStyle/>
          <a:p>
            <a:pPr algn="r"/>
            <a:r>
              <a:rPr lang="en-US" sz="4400" b="1" dirty="0" smtClean="0">
                <a:solidFill>
                  <a:schemeClr val="bg1">
                    <a:lumMod val="85000"/>
                  </a:schemeClr>
                </a:solidFill>
                <a:latin typeface="Lato Black" charset="0"/>
                <a:ea typeface="Lato Black" charset="0"/>
                <a:cs typeface="Lato Black" charset="0"/>
              </a:rPr>
              <a:t>SMALL TEAM? </a:t>
            </a:r>
          </a:p>
          <a:p>
            <a:pPr algn="r"/>
            <a:r>
              <a:rPr lang="en-US" sz="4400" b="1" dirty="0" smtClean="0">
                <a:solidFill>
                  <a:schemeClr val="accent1">
                    <a:lumMod val="60000"/>
                    <a:lumOff val="40000"/>
                  </a:schemeClr>
                </a:solidFill>
                <a:latin typeface="Lato Black" charset="0"/>
                <a:ea typeface="Lato Black" charset="0"/>
                <a:cs typeface="Lato Black" charset="0"/>
              </a:rPr>
              <a:t>YOU CAN’T JUST BE A DATA SCIENTIST</a:t>
            </a:r>
          </a:p>
          <a:p>
            <a:pPr algn="r"/>
            <a:r>
              <a:rPr lang="en-US" sz="2800" dirty="0" smtClean="0">
                <a:solidFill>
                  <a:schemeClr val="bg1">
                    <a:lumMod val="85000"/>
                  </a:schemeClr>
                </a:solidFill>
                <a:latin typeface="Lato Light" charset="0"/>
                <a:ea typeface="Lato Light" charset="0"/>
                <a:cs typeface="Lato Light" charset="0"/>
              </a:rPr>
              <a:t>You must be your own Product Manager and User Experience Researcher</a:t>
            </a:r>
          </a:p>
        </p:txBody>
      </p:sp>
      <p:sp>
        <p:nvSpPr>
          <p:cNvPr id="3" name="TextBox 2"/>
          <p:cNvSpPr txBox="1"/>
          <p:nvPr/>
        </p:nvSpPr>
        <p:spPr>
          <a:xfrm>
            <a:off x="457200" y="5484474"/>
            <a:ext cx="6551306" cy="461665"/>
          </a:xfrm>
          <a:prstGeom prst="rect">
            <a:avLst/>
          </a:prstGeom>
          <a:noFill/>
        </p:spPr>
        <p:txBody>
          <a:bodyPr wrap="square" rtlCol="0">
            <a:spAutoFit/>
          </a:bodyPr>
          <a:lstStyle/>
          <a:p>
            <a:pPr algn="r"/>
            <a:r>
              <a:rPr lang="en-US" sz="2400" dirty="0" smtClean="0">
                <a:solidFill>
                  <a:srgbClr val="F597A7"/>
                </a:solidFill>
                <a:latin typeface="Lato" charset="0"/>
                <a:ea typeface="Lato" charset="0"/>
                <a:cs typeface="Lato" charset="0"/>
              </a:rPr>
              <a:t>Sorry, but</a:t>
            </a:r>
            <a:r>
              <a:rPr lang="is-IS" sz="2400" dirty="0" smtClean="0">
                <a:solidFill>
                  <a:srgbClr val="F597A7"/>
                </a:solidFill>
                <a:latin typeface="Lato" charset="0"/>
                <a:ea typeface="Lato" charset="0"/>
                <a:cs typeface="Lato" charset="0"/>
              </a:rPr>
              <a:t>…</a:t>
            </a:r>
            <a:r>
              <a:rPr lang="en-US" sz="2400" dirty="0" smtClean="0">
                <a:solidFill>
                  <a:srgbClr val="F597A7"/>
                </a:solidFill>
                <a:latin typeface="Lato" charset="0"/>
                <a:ea typeface="Lato" charset="0"/>
                <a:cs typeface="Lato" charset="0"/>
              </a:rPr>
              <a:t> </a:t>
            </a:r>
            <a:r>
              <a:rPr lang="en-US" sz="2400" dirty="0" smtClean="0">
                <a:solidFill>
                  <a:schemeClr val="bg1">
                    <a:lumMod val="85000"/>
                  </a:schemeClr>
                </a:solidFill>
                <a:latin typeface="Lato" charset="0"/>
                <a:ea typeface="Lato" charset="0"/>
                <a:cs typeface="Lato" charset="0"/>
              </a:rPr>
              <a:t>20% goes to </a:t>
            </a:r>
            <a:r>
              <a:rPr lang="en-US" sz="2400" dirty="0" smtClean="0">
                <a:solidFill>
                  <a:srgbClr val="F597A7"/>
                </a:solidFill>
                <a:latin typeface="Lato" charset="0"/>
                <a:ea typeface="Lato" charset="0"/>
                <a:cs typeface="Lato" charset="0"/>
              </a:rPr>
              <a:t>COMMUNICATION</a:t>
            </a:r>
            <a:endParaRPr lang="en-US" sz="2400" dirty="0">
              <a:solidFill>
                <a:srgbClr val="F597A7"/>
              </a:solidFill>
              <a:latin typeface="Lato" charset="0"/>
              <a:ea typeface="Lato" charset="0"/>
              <a:cs typeface="Lato" charset="0"/>
            </a:endParaRPr>
          </a:p>
        </p:txBody>
      </p:sp>
      <p:sp>
        <p:nvSpPr>
          <p:cNvPr id="21" name="TextBox 20"/>
          <p:cNvSpPr txBox="1"/>
          <p:nvPr/>
        </p:nvSpPr>
        <p:spPr>
          <a:xfrm>
            <a:off x="10949931" y="2222960"/>
            <a:ext cx="1579471" cy="553998"/>
          </a:xfrm>
          <a:prstGeom prst="rect">
            <a:avLst/>
          </a:prstGeom>
          <a:noFill/>
        </p:spPr>
        <p:txBody>
          <a:bodyPr wrap="square" rtlCol="0">
            <a:spAutoFit/>
          </a:bodyPr>
          <a:lstStyle/>
          <a:p>
            <a:r>
              <a:rPr lang="en-US" sz="3000" b="1" smtClean="0">
                <a:solidFill>
                  <a:prstClr val="white">
                    <a:lumMod val="85000"/>
                  </a:prstClr>
                </a:solidFill>
                <a:latin typeface="Lato Black" charset="0"/>
                <a:ea typeface="Lato Black" charset="0"/>
                <a:cs typeface="Lato Black" charset="0"/>
              </a:rPr>
              <a:t>++</a:t>
            </a:r>
            <a:endParaRPr lang="en-US" sz="3000" b="1" dirty="0">
              <a:solidFill>
                <a:prstClr val="white">
                  <a:lumMod val="85000"/>
                </a:prstClr>
              </a:solidFill>
              <a:latin typeface="Lato Black" charset="0"/>
              <a:ea typeface="Lato Black" charset="0"/>
              <a:cs typeface="Lato Black" charset="0"/>
            </a:endParaRPr>
          </a:p>
        </p:txBody>
      </p:sp>
      <p:sp>
        <p:nvSpPr>
          <p:cNvPr id="7" name="Slide Number Placeholder 6"/>
          <p:cNvSpPr>
            <a:spLocks noGrp="1"/>
          </p:cNvSpPr>
          <p:nvPr>
            <p:ph type="sldNum" sz="quarter" idx="12"/>
          </p:nvPr>
        </p:nvSpPr>
        <p:spPr/>
        <p:txBody>
          <a:bodyPr/>
          <a:lstStyle/>
          <a:p>
            <a:fld id="{420DB9A7-16B7-0E4E-B79C-6B67571CD3A0}" type="slidenum">
              <a:rPr lang="en-US" smtClean="0"/>
              <a:t>15</a:t>
            </a:fld>
            <a:endParaRPr lang="en-US"/>
          </a:p>
        </p:txBody>
      </p:sp>
      <p:grpSp>
        <p:nvGrpSpPr>
          <p:cNvPr id="20" name="Group 19"/>
          <p:cNvGrpSpPr/>
          <p:nvPr/>
        </p:nvGrpSpPr>
        <p:grpSpPr>
          <a:xfrm>
            <a:off x="7318830" y="2138261"/>
            <a:ext cx="4246685" cy="3897558"/>
            <a:chOff x="6988629" y="2119575"/>
            <a:chExt cx="4246685" cy="3897558"/>
          </a:xfrm>
        </p:grpSpPr>
        <p:grpSp>
          <p:nvGrpSpPr>
            <p:cNvPr id="22" name="Group 21"/>
            <p:cNvGrpSpPr/>
            <p:nvPr/>
          </p:nvGrpSpPr>
          <p:grpSpPr>
            <a:xfrm>
              <a:off x="6988629" y="2235696"/>
              <a:ext cx="3946206" cy="3781437"/>
              <a:chOff x="5741126" y="2235696"/>
              <a:chExt cx="3946206" cy="3781437"/>
            </a:xfrm>
          </p:grpSpPr>
          <p:sp>
            <p:nvSpPr>
              <p:cNvPr id="30" name="Oval 29"/>
              <p:cNvSpPr/>
              <p:nvPr/>
            </p:nvSpPr>
            <p:spPr>
              <a:xfrm>
                <a:off x="5741126" y="2235696"/>
                <a:ext cx="2495005" cy="2493058"/>
              </a:xfrm>
              <a:prstGeom prst="ellipse">
                <a:avLst/>
              </a:prstGeom>
              <a:solidFill>
                <a:srgbClr val="F463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7192327" y="2235696"/>
                <a:ext cx="2495005" cy="2493058"/>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6466726" y="3524075"/>
                <a:ext cx="2495005" cy="2493058"/>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TextBox 22"/>
            <p:cNvSpPr txBox="1"/>
            <p:nvPr/>
          </p:nvSpPr>
          <p:spPr>
            <a:xfrm rot="18639113">
              <a:off x="6788257" y="2899234"/>
              <a:ext cx="1959428" cy="400110"/>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Hacking Skills</a:t>
              </a:r>
              <a:endParaRPr lang="en-US" sz="2000" dirty="0">
                <a:solidFill>
                  <a:schemeClr val="bg2"/>
                </a:solidFill>
                <a:latin typeface="Lato" charset="0"/>
                <a:ea typeface="Lato" charset="0"/>
                <a:cs typeface="Lato" charset="0"/>
              </a:endParaRPr>
            </a:p>
          </p:txBody>
        </p:sp>
        <p:sp>
          <p:nvSpPr>
            <p:cNvPr id="24" name="TextBox 23"/>
            <p:cNvSpPr txBox="1"/>
            <p:nvPr/>
          </p:nvSpPr>
          <p:spPr>
            <a:xfrm rot="2561190">
              <a:off x="8937066" y="2819628"/>
              <a:ext cx="2298248"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Math &amp; Statistics Knowledge</a:t>
              </a:r>
              <a:endParaRPr lang="en-US" sz="2000" dirty="0">
                <a:solidFill>
                  <a:schemeClr val="bg2"/>
                </a:solidFill>
                <a:latin typeface="Lato" charset="0"/>
                <a:ea typeface="Lato" charset="0"/>
                <a:cs typeface="Lato" charset="0"/>
              </a:endParaRPr>
            </a:p>
          </p:txBody>
        </p:sp>
        <p:sp>
          <p:nvSpPr>
            <p:cNvPr id="25" name="TextBox 24"/>
            <p:cNvSpPr txBox="1"/>
            <p:nvPr/>
          </p:nvSpPr>
          <p:spPr>
            <a:xfrm>
              <a:off x="7935436" y="4928096"/>
              <a:ext cx="2052589"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Substantive Expertise</a:t>
              </a:r>
              <a:endParaRPr lang="en-US" sz="2000" dirty="0">
                <a:solidFill>
                  <a:schemeClr val="bg2"/>
                </a:solidFill>
                <a:latin typeface="Lato" charset="0"/>
                <a:ea typeface="Lato" charset="0"/>
                <a:cs typeface="Lato" charset="0"/>
              </a:endParaRPr>
            </a:p>
          </p:txBody>
        </p:sp>
        <p:sp>
          <p:nvSpPr>
            <p:cNvPr id="26" name="TextBox 25"/>
            <p:cNvSpPr txBox="1"/>
            <p:nvPr/>
          </p:nvSpPr>
          <p:spPr>
            <a:xfrm rot="19318517">
              <a:off x="7791538" y="4022596"/>
              <a:ext cx="925143"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Danger Zone!</a:t>
              </a:r>
              <a:endParaRPr lang="en-US" sz="1600" dirty="0">
                <a:solidFill>
                  <a:schemeClr val="bg2"/>
                </a:solidFill>
                <a:latin typeface="Lato Light" charset="0"/>
                <a:ea typeface="Lato Light" charset="0"/>
                <a:cs typeface="Lato Light" charset="0"/>
              </a:endParaRPr>
            </a:p>
          </p:txBody>
        </p:sp>
        <p:sp>
          <p:nvSpPr>
            <p:cNvPr id="27" name="TextBox 26"/>
            <p:cNvSpPr txBox="1"/>
            <p:nvPr/>
          </p:nvSpPr>
          <p:spPr>
            <a:xfrm rot="2298631">
              <a:off x="9039498" y="4029370"/>
              <a:ext cx="1309206"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Traditional Research</a:t>
              </a:r>
              <a:endParaRPr lang="en-US" sz="1600" dirty="0">
                <a:solidFill>
                  <a:schemeClr val="bg2"/>
                </a:solidFill>
                <a:latin typeface="Lato Light" charset="0"/>
                <a:ea typeface="Lato Light" charset="0"/>
                <a:cs typeface="Lato Light" charset="0"/>
              </a:endParaRPr>
            </a:p>
          </p:txBody>
        </p:sp>
        <p:sp>
          <p:nvSpPr>
            <p:cNvPr id="28" name="TextBox 27"/>
            <p:cNvSpPr txBox="1"/>
            <p:nvPr/>
          </p:nvSpPr>
          <p:spPr>
            <a:xfrm>
              <a:off x="8364850" y="2901184"/>
              <a:ext cx="1193759"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Machine Learning</a:t>
              </a:r>
              <a:endParaRPr lang="en-US" sz="1600" dirty="0">
                <a:solidFill>
                  <a:schemeClr val="bg2"/>
                </a:solidFill>
                <a:latin typeface="Lato Light" charset="0"/>
                <a:ea typeface="Lato Light" charset="0"/>
                <a:cs typeface="Lato Light" charset="0"/>
              </a:endParaRPr>
            </a:p>
          </p:txBody>
        </p:sp>
        <p:sp>
          <p:nvSpPr>
            <p:cNvPr id="29" name="TextBox 28"/>
            <p:cNvSpPr txBox="1"/>
            <p:nvPr/>
          </p:nvSpPr>
          <p:spPr>
            <a:xfrm>
              <a:off x="8413394" y="3501606"/>
              <a:ext cx="1083046" cy="646331"/>
            </a:xfrm>
            <a:prstGeom prst="rect">
              <a:avLst/>
            </a:prstGeom>
            <a:noFill/>
          </p:spPr>
          <p:txBody>
            <a:bodyPr wrap="square" rtlCol="0">
              <a:spAutoFit/>
            </a:bodyPr>
            <a:lstStyle/>
            <a:p>
              <a:pPr algn="ctr"/>
              <a:r>
                <a:rPr lang="en-US" dirty="0" smtClean="0">
                  <a:solidFill>
                    <a:schemeClr val="bg1"/>
                  </a:solidFill>
                  <a:latin typeface="Lato" charset="0"/>
                  <a:ea typeface="Lato" charset="0"/>
                  <a:cs typeface="Lato" charset="0"/>
                </a:rPr>
                <a:t>Data Science</a:t>
              </a:r>
              <a:endParaRPr lang="en-US" dirty="0">
                <a:solidFill>
                  <a:schemeClr val="bg1"/>
                </a:solidFill>
                <a:latin typeface="Lato" charset="0"/>
                <a:ea typeface="Lato" charset="0"/>
                <a:cs typeface="Lato" charset="0"/>
              </a:endParaRPr>
            </a:p>
          </p:txBody>
        </p:sp>
      </p:grpSp>
      <p:sp>
        <p:nvSpPr>
          <p:cNvPr id="34" name="TextBox 33"/>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797705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1">
                    <a:lumMod val="40000"/>
                    <a:lumOff val="60000"/>
                  </a:schemeClr>
                </a:solidFill>
                <a:latin typeface="Lato Black" charset="0"/>
                <a:ea typeface="Lato Black" charset="0"/>
                <a:cs typeface="Lato Black" charset="0"/>
              </a:rPr>
              <a:t>PM + UX</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572" y="1866364"/>
            <a:ext cx="3217603" cy="4178836"/>
          </a:xfrm>
          <a:prstGeom prst="rect">
            <a:avLst/>
          </a:prstGeom>
        </p:spPr>
      </p:pic>
      <p:sp>
        <p:nvSpPr>
          <p:cNvPr id="20" name="TextBox 19"/>
          <p:cNvSpPr txBox="1"/>
          <p:nvPr/>
        </p:nvSpPr>
        <p:spPr>
          <a:xfrm>
            <a:off x="925975" y="1866364"/>
            <a:ext cx="7251374" cy="2123658"/>
          </a:xfrm>
          <a:prstGeom prst="rect">
            <a:avLst/>
          </a:prstGeom>
          <a:noFill/>
        </p:spPr>
        <p:txBody>
          <a:bodyPr wrap="square" rtlCol="0">
            <a:spAutoFit/>
          </a:bodyPr>
          <a:lstStyle/>
          <a:p>
            <a:pPr algn="r"/>
            <a:r>
              <a:rPr lang="en-US" sz="4400" b="1" smtClean="0">
                <a:solidFill>
                  <a:schemeClr val="accent4">
                    <a:lumMod val="20000"/>
                    <a:lumOff val="80000"/>
                  </a:schemeClr>
                </a:solidFill>
                <a:latin typeface="Lato Black" charset="0"/>
                <a:ea typeface="Lato Black" charset="0"/>
                <a:cs typeface="Lato Black" charset="0"/>
              </a:rPr>
              <a:t>FROM </a:t>
            </a:r>
            <a:r>
              <a:rPr lang="en-US" sz="4400" b="1" dirty="0" smtClean="0">
                <a:solidFill>
                  <a:schemeClr val="accent4">
                    <a:lumMod val="20000"/>
                    <a:lumOff val="80000"/>
                  </a:schemeClr>
                </a:solidFill>
                <a:latin typeface="Lato Black" charset="0"/>
                <a:ea typeface="Lato Black" charset="0"/>
                <a:cs typeface="Lato Black" charset="0"/>
              </a:rPr>
              <a:t>ACADEMIA?</a:t>
            </a:r>
          </a:p>
          <a:p>
            <a:pPr algn="r"/>
            <a:r>
              <a:rPr lang="en-US" sz="4400" dirty="0" smtClean="0">
                <a:solidFill>
                  <a:schemeClr val="accent4">
                    <a:lumMod val="20000"/>
                    <a:lumOff val="80000"/>
                  </a:schemeClr>
                </a:solidFill>
                <a:latin typeface="Lato Light" charset="0"/>
                <a:ea typeface="Lato Light" charset="0"/>
                <a:cs typeface="Lato Light" charset="0"/>
              </a:rPr>
              <a:t>Learn to speak </a:t>
            </a:r>
          </a:p>
          <a:p>
            <a:pPr algn="r"/>
            <a:r>
              <a:rPr lang="en-US" sz="4400" dirty="0" smtClean="0">
                <a:solidFill>
                  <a:schemeClr val="accent4">
                    <a:lumMod val="20000"/>
                    <a:lumOff val="80000"/>
                  </a:schemeClr>
                </a:solidFill>
                <a:latin typeface="Lato Light" charset="0"/>
                <a:ea typeface="Lato Light" charset="0"/>
                <a:cs typeface="Lato Light" charset="0"/>
              </a:rPr>
              <a:t>strategy and business</a:t>
            </a:r>
          </a:p>
        </p:txBody>
      </p:sp>
      <p:sp>
        <p:nvSpPr>
          <p:cNvPr id="13" name="TextBox 12"/>
          <p:cNvSpPr txBox="1"/>
          <p:nvPr/>
        </p:nvSpPr>
        <p:spPr>
          <a:xfrm>
            <a:off x="1933304" y="4054677"/>
            <a:ext cx="6244046" cy="1815882"/>
          </a:xfrm>
          <a:prstGeom prst="rect">
            <a:avLst/>
          </a:prstGeom>
          <a:noFill/>
        </p:spPr>
        <p:txBody>
          <a:bodyPr wrap="square" rtlCol="0">
            <a:spAutoFit/>
          </a:bodyPr>
          <a:lstStyle/>
          <a:p>
            <a:pPr algn="r"/>
            <a:r>
              <a:rPr lang="en-US" sz="2800" dirty="0" smtClean="0">
                <a:solidFill>
                  <a:schemeClr val="accent1">
                    <a:lumMod val="40000"/>
                    <a:lumOff val="60000"/>
                  </a:schemeClr>
                </a:solidFill>
                <a:latin typeface="Lato Light" charset="0"/>
                <a:ea typeface="Lato Light" charset="0"/>
                <a:cs typeface="Lato Light" charset="0"/>
              </a:rPr>
              <a:t>GROSS MARGIN, KPIs, LTV, CAC, ATTRIBUTION, ROI, RETENTION, ATTRITION, </a:t>
            </a:r>
            <a:r>
              <a:rPr lang="en-US" sz="2800" dirty="0">
                <a:solidFill>
                  <a:schemeClr val="accent1">
                    <a:lumMod val="40000"/>
                    <a:lumOff val="60000"/>
                  </a:schemeClr>
                </a:solidFill>
                <a:latin typeface="Lato Light" charset="0"/>
                <a:ea typeface="Lato Light" charset="0"/>
                <a:cs typeface="Lato Light" charset="0"/>
              </a:rPr>
              <a:t>MONTHS-TO-PAYBACK, </a:t>
            </a:r>
            <a:r>
              <a:rPr lang="en-US" sz="2800" dirty="0" smtClean="0">
                <a:solidFill>
                  <a:schemeClr val="accent1">
                    <a:lumMod val="40000"/>
                    <a:lumOff val="60000"/>
                  </a:schemeClr>
                </a:solidFill>
                <a:latin typeface="Lato Light" charset="0"/>
                <a:ea typeface="Lato Light" charset="0"/>
                <a:cs typeface="Lato Light" charset="0"/>
              </a:rPr>
              <a:t>blah blah blah</a:t>
            </a:r>
            <a:endParaRPr lang="en-US" sz="2800" dirty="0">
              <a:solidFill>
                <a:schemeClr val="accent1">
                  <a:lumMod val="40000"/>
                  <a:lumOff val="60000"/>
                </a:schemeClr>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16</a:t>
            </a:fld>
            <a:endParaRPr lang="en-US"/>
          </a:p>
        </p:txBody>
      </p:sp>
      <p:sp>
        <p:nvSpPr>
          <p:cNvPr id="9" name="TextBox 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2134512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5B9BD5">
                    <a:lumMod val="40000"/>
                    <a:lumOff val="60000"/>
                  </a:srgbClr>
                </a:solidFill>
                <a:latin typeface="Lato Black" charset="0"/>
                <a:ea typeface="Lato Black" charset="0"/>
                <a:cs typeface="Lato Black" charset="0"/>
              </a:rPr>
              <a:t>P</a:t>
            </a:r>
            <a:r>
              <a:rPr lang="en-US" sz="8000" b="1" dirty="0" smtClean="0">
                <a:solidFill>
                  <a:schemeClr val="accent1">
                    <a:lumMod val="40000"/>
                    <a:lumOff val="60000"/>
                  </a:schemeClr>
                </a:solidFill>
                <a:latin typeface="Lato Black" charset="0"/>
                <a:ea typeface="Lato Black" charset="0"/>
                <a:cs typeface="Lato Black" charset="0"/>
              </a:rPr>
              <a:t>M</a:t>
            </a:r>
            <a:r>
              <a:rPr lang="en-US" sz="8000" b="1" dirty="0" smtClean="0">
                <a:solidFill>
                  <a:srgbClr val="5B9BD5">
                    <a:lumMod val="40000"/>
                    <a:lumOff val="60000"/>
                  </a:srgbClr>
                </a:solidFill>
                <a:latin typeface="Lato Black" charset="0"/>
                <a:ea typeface="Lato Black" charset="0"/>
                <a:cs typeface="Lato Black" charset="0"/>
              </a:rPr>
              <a:t> + UX</a:t>
            </a:r>
          </a:p>
          <a:p>
            <a:pPr lvl="0" algn="r"/>
            <a:r>
              <a:rPr lang="en-US" sz="2400" dirty="0">
                <a:solidFill>
                  <a:schemeClr val="accent1">
                    <a:lumMod val="40000"/>
                    <a:lumOff val="60000"/>
                  </a:schemeClr>
                </a:solidFill>
                <a:latin typeface="Lato Thin" charset="0"/>
                <a:ea typeface="Lato Thin" charset="0"/>
                <a:cs typeface="Lato Thin" charset="0"/>
              </a:rPr>
              <a:t>according to </a:t>
            </a:r>
            <a:r>
              <a:rPr lang="en-US" sz="2400" dirty="0" smtClean="0">
                <a:solidFill>
                  <a:schemeClr val="accent1">
                    <a:lumMod val="40000"/>
                    <a:lumOff val="60000"/>
                  </a:schemeClr>
                </a:solidFill>
                <a:latin typeface="Lato Thin" charset="0"/>
                <a:ea typeface="Lato Thin" charset="0"/>
                <a:cs typeface="Lato Thin" charset="0"/>
              </a:rPr>
              <a:t>Arthur Geoffrion, UCLA Anderson School of Management</a:t>
            </a:r>
            <a:endParaRPr lang="en-US" sz="2400" dirty="0">
              <a:solidFill>
                <a:schemeClr val="accent1">
                  <a:lumMod val="40000"/>
                  <a:lumOff val="60000"/>
                </a:schemeClr>
              </a:solidFill>
              <a:latin typeface="Lato Thin" charset="0"/>
              <a:ea typeface="Lato Thin" charset="0"/>
              <a:cs typeface="Lato Thin" charset="0"/>
            </a:endParaRPr>
          </a:p>
        </p:txBody>
      </p:sp>
      <p:sp>
        <p:nvSpPr>
          <p:cNvPr id="20" name="TextBox 19"/>
          <p:cNvSpPr txBox="1"/>
          <p:nvPr/>
        </p:nvSpPr>
        <p:spPr>
          <a:xfrm>
            <a:off x="1410789" y="2258250"/>
            <a:ext cx="10276386" cy="1446550"/>
          </a:xfrm>
          <a:prstGeom prst="rect">
            <a:avLst/>
          </a:prstGeom>
          <a:noFill/>
        </p:spPr>
        <p:txBody>
          <a:bodyPr wrap="square" rtlCol="0">
            <a:spAutoFit/>
          </a:bodyPr>
          <a:lstStyle/>
          <a:p>
            <a:pPr algn="r"/>
            <a:r>
              <a:rPr lang="en-US" sz="4400" b="1" dirty="0" smtClean="0">
                <a:solidFill>
                  <a:srgbClr val="FFC000">
                    <a:lumMod val="20000"/>
                    <a:lumOff val="80000"/>
                  </a:srgbClr>
                </a:solidFill>
                <a:latin typeface="Lato Black" charset="0"/>
                <a:ea typeface="Lato Black" charset="0"/>
                <a:cs typeface="Lato Black" charset="0"/>
              </a:rPr>
              <a:t>RESERVE THE RIGHT </a:t>
            </a:r>
          </a:p>
          <a:p>
            <a:pPr algn="r"/>
            <a:r>
              <a:rPr lang="en-US" sz="4400" b="1" dirty="0" smtClean="0">
                <a:solidFill>
                  <a:srgbClr val="FFC000">
                    <a:lumMod val="20000"/>
                    <a:lumOff val="80000"/>
                  </a:srgbClr>
                </a:solidFill>
                <a:latin typeface="Lato Black" charset="0"/>
                <a:ea typeface="Lato Black" charset="0"/>
                <a:cs typeface="Lato Black" charset="0"/>
              </a:rPr>
              <a:t>OF PROBLEM FORMULATION</a:t>
            </a:r>
            <a:endParaRPr lang="en-US" sz="4400" dirty="0" smtClean="0">
              <a:solidFill>
                <a:srgbClr val="FFC000">
                  <a:lumMod val="20000"/>
                  <a:lumOff val="80000"/>
                </a:srgbClr>
              </a:solidFill>
              <a:latin typeface="Lato Light" charset="0"/>
              <a:ea typeface="Lato Light" charset="0"/>
              <a:cs typeface="Lato Light" charset="0"/>
            </a:endParaRPr>
          </a:p>
        </p:txBody>
      </p:sp>
      <p:sp>
        <p:nvSpPr>
          <p:cNvPr id="8" name="TextBox 7"/>
          <p:cNvSpPr txBox="1"/>
          <p:nvPr/>
        </p:nvSpPr>
        <p:spPr>
          <a:xfrm>
            <a:off x="326571" y="5340276"/>
            <a:ext cx="11360604" cy="646331"/>
          </a:xfrm>
          <a:prstGeom prst="rect">
            <a:avLst/>
          </a:prstGeom>
          <a:noFill/>
        </p:spPr>
        <p:txBody>
          <a:bodyPr wrap="square" rtlCol="0">
            <a:spAutoFit/>
          </a:bodyPr>
          <a:lstStyle/>
          <a:p>
            <a:r>
              <a:rPr lang="en-US" dirty="0" smtClean="0">
                <a:solidFill>
                  <a:schemeClr val="accent1">
                    <a:lumMod val="40000"/>
                    <a:lumOff val="60000"/>
                  </a:schemeClr>
                </a:solidFill>
                <a:latin typeface="Lato" charset="0"/>
                <a:ea typeface="Lato" charset="0"/>
                <a:cs typeface="Lato" charset="0"/>
              </a:rPr>
              <a:t>Maxims for Modelers </a:t>
            </a:r>
            <a:r>
              <a:rPr lang="en-US" dirty="0" smtClean="0">
                <a:solidFill>
                  <a:schemeClr val="accent4">
                    <a:lumMod val="20000"/>
                    <a:lumOff val="80000"/>
                  </a:schemeClr>
                </a:solidFill>
                <a:latin typeface="Lato" charset="0"/>
                <a:ea typeface="Lato" charset="0"/>
                <a:cs typeface="Lato" charset="0"/>
              </a:rPr>
              <a:t>[</a:t>
            </a:r>
            <a:r>
              <a:rPr lang="en-US" u="none" strike="noStrike" dirty="0" smtClean="0">
                <a:solidFill>
                  <a:schemeClr val="accent4">
                    <a:lumMod val="20000"/>
                    <a:lumOff val="80000"/>
                  </a:schemeClr>
                </a:solidFill>
                <a:effectLst/>
                <a:latin typeface="Lato" charset="0"/>
                <a:ea typeface="Lato" charset="0"/>
                <a:cs typeface="Lato" charset="0"/>
              </a:rPr>
              <a:t>Arthur Geoffrion]</a:t>
            </a:r>
          </a:p>
          <a:p>
            <a:r>
              <a:rPr lang="en-US" dirty="0" smtClean="0">
                <a:solidFill>
                  <a:schemeClr val="accent1">
                    <a:lumMod val="40000"/>
                    <a:lumOff val="60000"/>
                  </a:schemeClr>
                </a:solidFill>
                <a:latin typeface="Lato" charset="0"/>
                <a:ea typeface="Lato" charset="0"/>
                <a:cs typeface="Lato" charset="0"/>
              </a:rPr>
              <a:t>http</a:t>
            </a:r>
            <a:r>
              <a:rPr lang="en-US" dirty="0">
                <a:solidFill>
                  <a:schemeClr val="accent1">
                    <a:lumMod val="40000"/>
                    <a:lumOff val="60000"/>
                  </a:schemeClr>
                </a:solidFill>
                <a:latin typeface="Lato" charset="0"/>
                <a:ea typeface="Lato" charset="0"/>
                <a:cs typeface="Lato" charset="0"/>
              </a:rPr>
              <a:t>://www.anderson.ucla.edu/faculty/</a:t>
            </a:r>
            <a:r>
              <a:rPr lang="en-US" dirty="0" err="1">
                <a:solidFill>
                  <a:schemeClr val="accent1">
                    <a:lumMod val="40000"/>
                    <a:lumOff val="60000"/>
                  </a:schemeClr>
                </a:solidFill>
                <a:latin typeface="Lato" charset="0"/>
                <a:ea typeface="Lato" charset="0"/>
                <a:cs typeface="Lato" charset="0"/>
              </a:rPr>
              <a:t>art.geoffrion</a:t>
            </a:r>
            <a:r>
              <a:rPr lang="en-US" dirty="0">
                <a:solidFill>
                  <a:schemeClr val="accent1">
                    <a:lumMod val="40000"/>
                    <a:lumOff val="60000"/>
                  </a:schemeClr>
                </a:solidFill>
                <a:latin typeface="Lato" charset="0"/>
                <a:ea typeface="Lato" charset="0"/>
                <a:cs typeface="Lato" charset="0"/>
              </a:rPr>
              <a:t>/home/docs/Gudmdlg2.htm</a:t>
            </a:r>
          </a:p>
        </p:txBody>
      </p:sp>
      <p:sp>
        <p:nvSpPr>
          <p:cNvPr id="2" name="Slide Number Placeholder 1"/>
          <p:cNvSpPr>
            <a:spLocks noGrp="1"/>
          </p:cNvSpPr>
          <p:nvPr>
            <p:ph type="sldNum" sz="quarter" idx="12"/>
          </p:nvPr>
        </p:nvSpPr>
        <p:spPr/>
        <p:txBody>
          <a:bodyPr/>
          <a:lstStyle/>
          <a:p>
            <a:fld id="{420DB9A7-16B7-0E4E-B79C-6B67571CD3A0}" type="slidenum">
              <a:rPr lang="en-US" smtClean="0"/>
              <a:t>17</a:t>
            </a:fld>
            <a:endParaRPr lang="en-US"/>
          </a:p>
        </p:txBody>
      </p:sp>
      <p:sp>
        <p:nvSpPr>
          <p:cNvPr id="9" name="TextBox 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841205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20" name="TextBox 19"/>
          <p:cNvSpPr txBox="1"/>
          <p:nvPr/>
        </p:nvSpPr>
        <p:spPr>
          <a:xfrm>
            <a:off x="1410789" y="2258250"/>
            <a:ext cx="10276386" cy="1446550"/>
          </a:xfrm>
          <a:prstGeom prst="rect">
            <a:avLst/>
          </a:prstGeom>
          <a:noFill/>
        </p:spPr>
        <p:txBody>
          <a:bodyPr wrap="square" rtlCol="0">
            <a:spAutoFit/>
          </a:bodyPr>
          <a:lstStyle/>
          <a:p>
            <a:pPr algn="r"/>
            <a:r>
              <a:rPr lang="en-US" sz="4400" b="1" dirty="0" smtClean="0">
                <a:solidFill>
                  <a:srgbClr val="FFC000">
                    <a:lumMod val="20000"/>
                    <a:lumOff val="80000"/>
                  </a:srgbClr>
                </a:solidFill>
                <a:latin typeface="Lato Black" charset="0"/>
                <a:ea typeface="Lato Black" charset="0"/>
                <a:cs typeface="Lato Black" charset="0"/>
              </a:rPr>
              <a:t>DEVELOP A CLEAR CHARTER</a:t>
            </a:r>
          </a:p>
          <a:p>
            <a:pPr algn="r"/>
            <a:r>
              <a:rPr lang="en-US" sz="4400" b="1" dirty="0" smtClean="0">
                <a:solidFill>
                  <a:srgbClr val="FFC000">
                    <a:lumMod val="20000"/>
                    <a:lumOff val="80000"/>
                  </a:srgbClr>
                </a:solidFill>
                <a:latin typeface="Lato Black" charset="0"/>
                <a:ea typeface="Lato Black" charset="0"/>
                <a:cs typeface="Lato Black" charset="0"/>
              </a:rPr>
              <a:t>AND PROJECT PLAN</a:t>
            </a:r>
            <a:endParaRPr lang="en-US" sz="4400" dirty="0" smtClean="0">
              <a:solidFill>
                <a:srgbClr val="FFC000">
                  <a:lumMod val="20000"/>
                  <a:lumOff val="80000"/>
                </a:srgbClr>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18</a:t>
            </a:fld>
            <a:endParaRPr lang="en-US"/>
          </a:p>
        </p:txBody>
      </p:sp>
      <p:sp>
        <p:nvSpPr>
          <p:cNvPr id="7" name="TextBox 6"/>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5B9BD5">
                    <a:lumMod val="40000"/>
                    <a:lumOff val="60000"/>
                  </a:srgbClr>
                </a:solidFill>
                <a:latin typeface="Lato Black" charset="0"/>
                <a:ea typeface="Lato Black" charset="0"/>
                <a:cs typeface="Lato Black" charset="0"/>
              </a:rPr>
              <a:t>P</a:t>
            </a:r>
            <a:r>
              <a:rPr lang="en-US" sz="8000" b="1" dirty="0" smtClean="0">
                <a:solidFill>
                  <a:schemeClr val="accent1">
                    <a:lumMod val="40000"/>
                    <a:lumOff val="60000"/>
                  </a:schemeClr>
                </a:solidFill>
                <a:latin typeface="Lato Black" charset="0"/>
                <a:ea typeface="Lato Black" charset="0"/>
                <a:cs typeface="Lato Black" charset="0"/>
              </a:rPr>
              <a:t>M</a:t>
            </a:r>
            <a:r>
              <a:rPr lang="en-US" sz="8000" b="1" dirty="0" smtClean="0">
                <a:solidFill>
                  <a:srgbClr val="5B9BD5">
                    <a:lumMod val="40000"/>
                    <a:lumOff val="60000"/>
                  </a:srgbClr>
                </a:solidFill>
                <a:latin typeface="Lato Black" charset="0"/>
                <a:ea typeface="Lato Black" charset="0"/>
                <a:cs typeface="Lato Black" charset="0"/>
              </a:rPr>
              <a:t> + UX</a:t>
            </a:r>
          </a:p>
          <a:p>
            <a:pPr lvl="0" algn="r"/>
            <a:r>
              <a:rPr lang="en-US" sz="2400" dirty="0">
                <a:solidFill>
                  <a:schemeClr val="accent1">
                    <a:lumMod val="40000"/>
                    <a:lumOff val="60000"/>
                  </a:schemeClr>
                </a:solidFill>
                <a:latin typeface="Lato Thin" charset="0"/>
                <a:ea typeface="Lato Thin" charset="0"/>
                <a:cs typeface="Lato Thin" charset="0"/>
              </a:rPr>
              <a:t>according to </a:t>
            </a:r>
            <a:r>
              <a:rPr lang="en-US" sz="2400" dirty="0" smtClean="0">
                <a:solidFill>
                  <a:schemeClr val="accent1">
                    <a:lumMod val="40000"/>
                    <a:lumOff val="60000"/>
                  </a:schemeClr>
                </a:solidFill>
                <a:latin typeface="Lato Thin" charset="0"/>
                <a:ea typeface="Lato Thin" charset="0"/>
                <a:cs typeface="Lato Thin" charset="0"/>
              </a:rPr>
              <a:t>Arthur Geoffrion, UCLA Anderson School of Management</a:t>
            </a:r>
            <a:endParaRPr lang="en-US" sz="2400" dirty="0">
              <a:solidFill>
                <a:schemeClr val="accent1">
                  <a:lumMod val="40000"/>
                  <a:lumOff val="60000"/>
                </a:schemeClr>
              </a:solidFill>
              <a:latin typeface="Lato Thin" charset="0"/>
              <a:ea typeface="Lato Thin" charset="0"/>
              <a:cs typeface="Lato Thin" charset="0"/>
            </a:endParaRPr>
          </a:p>
        </p:txBody>
      </p:sp>
      <p:sp>
        <p:nvSpPr>
          <p:cNvPr id="9" name="TextBox 8"/>
          <p:cNvSpPr txBox="1"/>
          <p:nvPr/>
        </p:nvSpPr>
        <p:spPr>
          <a:xfrm>
            <a:off x="326571" y="5340276"/>
            <a:ext cx="11360604" cy="646331"/>
          </a:xfrm>
          <a:prstGeom prst="rect">
            <a:avLst/>
          </a:prstGeom>
          <a:noFill/>
        </p:spPr>
        <p:txBody>
          <a:bodyPr wrap="square" rtlCol="0">
            <a:spAutoFit/>
          </a:bodyPr>
          <a:lstStyle/>
          <a:p>
            <a:r>
              <a:rPr lang="en-US" dirty="0" smtClean="0">
                <a:solidFill>
                  <a:schemeClr val="accent1">
                    <a:lumMod val="40000"/>
                    <a:lumOff val="60000"/>
                  </a:schemeClr>
                </a:solidFill>
                <a:latin typeface="Lato" charset="0"/>
                <a:ea typeface="Lato" charset="0"/>
                <a:cs typeface="Lato" charset="0"/>
              </a:rPr>
              <a:t>Maxims for Modelers </a:t>
            </a:r>
            <a:r>
              <a:rPr lang="en-US" dirty="0" smtClean="0">
                <a:solidFill>
                  <a:schemeClr val="accent4">
                    <a:lumMod val="20000"/>
                    <a:lumOff val="80000"/>
                  </a:schemeClr>
                </a:solidFill>
                <a:latin typeface="Lato" charset="0"/>
                <a:ea typeface="Lato" charset="0"/>
                <a:cs typeface="Lato" charset="0"/>
              </a:rPr>
              <a:t>[</a:t>
            </a:r>
            <a:r>
              <a:rPr lang="en-US" u="none" strike="noStrike" dirty="0" smtClean="0">
                <a:solidFill>
                  <a:schemeClr val="accent4">
                    <a:lumMod val="20000"/>
                    <a:lumOff val="80000"/>
                  </a:schemeClr>
                </a:solidFill>
                <a:effectLst/>
                <a:latin typeface="Lato" charset="0"/>
                <a:ea typeface="Lato" charset="0"/>
                <a:cs typeface="Lato" charset="0"/>
              </a:rPr>
              <a:t>Arthur Geoffrion]</a:t>
            </a:r>
          </a:p>
          <a:p>
            <a:r>
              <a:rPr lang="en-US" dirty="0" smtClean="0">
                <a:solidFill>
                  <a:schemeClr val="accent1">
                    <a:lumMod val="40000"/>
                    <a:lumOff val="60000"/>
                  </a:schemeClr>
                </a:solidFill>
                <a:latin typeface="Lato" charset="0"/>
                <a:ea typeface="Lato" charset="0"/>
                <a:cs typeface="Lato" charset="0"/>
              </a:rPr>
              <a:t>http</a:t>
            </a:r>
            <a:r>
              <a:rPr lang="en-US" dirty="0">
                <a:solidFill>
                  <a:schemeClr val="accent1">
                    <a:lumMod val="40000"/>
                    <a:lumOff val="60000"/>
                  </a:schemeClr>
                </a:solidFill>
                <a:latin typeface="Lato" charset="0"/>
                <a:ea typeface="Lato" charset="0"/>
                <a:cs typeface="Lato" charset="0"/>
              </a:rPr>
              <a:t>://www.anderson.ucla.edu/faculty/</a:t>
            </a:r>
            <a:r>
              <a:rPr lang="en-US" dirty="0" err="1">
                <a:solidFill>
                  <a:schemeClr val="accent1">
                    <a:lumMod val="40000"/>
                    <a:lumOff val="60000"/>
                  </a:schemeClr>
                </a:solidFill>
                <a:latin typeface="Lato" charset="0"/>
                <a:ea typeface="Lato" charset="0"/>
                <a:cs typeface="Lato" charset="0"/>
              </a:rPr>
              <a:t>art.geoffrion</a:t>
            </a:r>
            <a:r>
              <a:rPr lang="en-US" dirty="0">
                <a:solidFill>
                  <a:schemeClr val="accent1">
                    <a:lumMod val="40000"/>
                    <a:lumOff val="60000"/>
                  </a:schemeClr>
                </a:solidFill>
                <a:latin typeface="Lato" charset="0"/>
                <a:ea typeface="Lato" charset="0"/>
                <a:cs typeface="Lato" charset="0"/>
              </a:rPr>
              <a:t>/home/docs/Gudmdlg2.htm</a:t>
            </a:r>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542505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20" name="TextBox 19"/>
          <p:cNvSpPr txBox="1"/>
          <p:nvPr/>
        </p:nvSpPr>
        <p:spPr>
          <a:xfrm>
            <a:off x="1410789" y="2258250"/>
            <a:ext cx="10276386" cy="769441"/>
          </a:xfrm>
          <a:prstGeom prst="rect">
            <a:avLst/>
          </a:prstGeom>
          <a:noFill/>
        </p:spPr>
        <p:txBody>
          <a:bodyPr wrap="square" rtlCol="0">
            <a:spAutoFit/>
          </a:bodyPr>
          <a:lstStyle/>
          <a:p>
            <a:pPr algn="r"/>
            <a:r>
              <a:rPr lang="en-US" sz="4400" b="1" dirty="0" smtClean="0">
                <a:solidFill>
                  <a:srgbClr val="FFC000">
                    <a:lumMod val="20000"/>
                    <a:lumOff val="80000"/>
                  </a:srgbClr>
                </a:solidFill>
                <a:latin typeface="Lato Black" charset="0"/>
                <a:ea typeface="Lato Black" charset="0"/>
                <a:cs typeface="Lato Black" charset="0"/>
              </a:rPr>
              <a:t>FIND A HIGH-LEVEL CHAMPION</a:t>
            </a:r>
            <a:endParaRPr lang="en-US" sz="4400" dirty="0" smtClean="0">
              <a:solidFill>
                <a:srgbClr val="FFC000">
                  <a:lumMod val="20000"/>
                  <a:lumOff val="80000"/>
                </a:srgbClr>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19</a:t>
            </a:fld>
            <a:endParaRPr lang="en-US"/>
          </a:p>
        </p:txBody>
      </p:sp>
      <p:sp>
        <p:nvSpPr>
          <p:cNvPr id="7" name="TextBox 6"/>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5B9BD5">
                    <a:lumMod val="40000"/>
                    <a:lumOff val="60000"/>
                  </a:srgbClr>
                </a:solidFill>
                <a:latin typeface="Lato Black" charset="0"/>
                <a:ea typeface="Lato Black" charset="0"/>
                <a:cs typeface="Lato Black" charset="0"/>
              </a:rPr>
              <a:t>P</a:t>
            </a:r>
            <a:r>
              <a:rPr lang="en-US" sz="8000" b="1" dirty="0" smtClean="0">
                <a:solidFill>
                  <a:schemeClr val="accent1">
                    <a:lumMod val="40000"/>
                    <a:lumOff val="60000"/>
                  </a:schemeClr>
                </a:solidFill>
                <a:latin typeface="Lato Black" charset="0"/>
                <a:ea typeface="Lato Black" charset="0"/>
                <a:cs typeface="Lato Black" charset="0"/>
              </a:rPr>
              <a:t>M</a:t>
            </a:r>
            <a:r>
              <a:rPr lang="en-US" sz="8000" b="1" dirty="0" smtClean="0">
                <a:solidFill>
                  <a:srgbClr val="5B9BD5">
                    <a:lumMod val="40000"/>
                    <a:lumOff val="60000"/>
                  </a:srgbClr>
                </a:solidFill>
                <a:latin typeface="Lato Black" charset="0"/>
                <a:ea typeface="Lato Black" charset="0"/>
                <a:cs typeface="Lato Black" charset="0"/>
              </a:rPr>
              <a:t> + UX</a:t>
            </a:r>
          </a:p>
          <a:p>
            <a:pPr lvl="0" algn="r"/>
            <a:r>
              <a:rPr lang="en-US" sz="2400" dirty="0">
                <a:solidFill>
                  <a:schemeClr val="accent1">
                    <a:lumMod val="40000"/>
                    <a:lumOff val="60000"/>
                  </a:schemeClr>
                </a:solidFill>
                <a:latin typeface="Lato Thin" charset="0"/>
                <a:ea typeface="Lato Thin" charset="0"/>
                <a:cs typeface="Lato Thin" charset="0"/>
              </a:rPr>
              <a:t>according to </a:t>
            </a:r>
            <a:r>
              <a:rPr lang="en-US" sz="2400" dirty="0" smtClean="0">
                <a:solidFill>
                  <a:schemeClr val="accent1">
                    <a:lumMod val="40000"/>
                    <a:lumOff val="60000"/>
                  </a:schemeClr>
                </a:solidFill>
                <a:latin typeface="Lato Thin" charset="0"/>
                <a:ea typeface="Lato Thin" charset="0"/>
                <a:cs typeface="Lato Thin" charset="0"/>
              </a:rPr>
              <a:t>Arthur Geoffrion, UCLA Anderson School of Management</a:t>
            </a:r>
            <a:endParaRPr lang="en-US" sz="2400" dirty="0">
              <a:solidFill>
                <a:schemeClr val="accent1">
                  <a:lumMod val="40000"/>
                  <a:lumOff val="60000"/>
                </a:schemeClr>
              </a:solidFill>
              <a:latin typeface="Lato Thin" charset="0"/>
              <a:ea typeface="Lato Thin" charset="0"/>
              <a:cs typeface="Lato Thin" charset="0"/>
            </a:endParaRPr>
          </a:p>
        </p:txBody>
      </p:sp>
      <p:sp>
        <p:nvSpPr>
          <p:cNvPr id="9" name="TextBox 8"/>
          <p:cNvSpPr txBox="1"/>
          <p:nvPr/>
        </p:nvSpPr>
        <p:spPr>
          <a:xfrm>
            <a:off x="326571" y="5340276"/>
            <a:ext cx="11360604" cy="646331"/>
          </a:xfrm>
          <a:prstGeom prst="rect">
            <a:avLst/>
          </a:prstGeom>
          <a:noFill/>
        </p:spPr>
        <p:txBody>
          <a:bodyPr wrap="square" rtlCol="0">
            <a:spAutoFit/>
          </a:bodyPr>
          <a:lstStyle/>
          <a:p>
            <a:r>
              <a:rPr lang="en-US" dirty="0" smtClean="0">
                <a:solidFill>
                  <a:schemeClr val="accent1">
                    <a:lumMod val="40000"/>
                    <a:lumOff val="60000"/>
                  </a:schemeClr>
                </a:solidFill>
                <a:latin typeface="Lato" charset="0"/>
                <a:ea typeface="Lato" charset="0"/>
                <a:cs typeface="Lato" charset="0"/>
              </a:rPr>
              <a:t>Maxims for Modelers </a:t>
            </a:r>
            <a:r>
              <a:rPr lang="en-US" dirty="0" smtClean="0">
                <a:solidFill>
                  <a:schemeClr val="accent4">
                    <a:lumMod val="20000"/>
                    <a:lumOff val="80000"/>
                  </a:schemeClr>
                </a:solidFill>
                <a:latin typeface="Lato" charset="0"/>
                <a:ea typeface="Lato" charset="0"/>
                <a:cs typeface="Lato" charset="0"/>
              </a:rPr>
              <a:t>[</a:t>
            </a:r>
            <a:r>
              <a:rPr lang="en-US" u="none" strike="noStrike" dirty="0" smtClean="0">
                <a:solidFill>
                  <a:schemeClr val="accent4">
                    <a:lumMod val="20000"/>
                    <a:lumOff val="80000"/>
                  </a:schemeClr>
                </a:solidFill>
                <a:effectLst/>
                <a:latin typeface="Lato" charset="0"/>
                <a:ea typeface="Lato" charset="0"/>
                <a:cs typeface="Lato" charset="0"/>
              </a:rPr>
              <a:t>Arthur Geoffrion]</a:t>
            </a:r>
          </a:p>
          <a:p>
            <a:r>
              <a:rPr lang="en-US" dirty="0" smtClean="0">
                <a:solidFill>
                  <a:schemeClr val="accent1">
                    <a:lumMod val="40000"/>
                    <a:lumOff val="60000"/>
                  </a:schemeClr>
                </a:solidFill>
                <a:latin typeface="Lato" charset="0"/>
                <a:ea typeface="Lato" charset="0"/>
                <a:cs typeface="Lato" charset="0"/>
              </a:rPr>
              <a:t>http</a:t>
            </a:r>
            <a:r>
              <a:rPr lang="en-US" dirty="0">
                <a:solidFill>
                  <a:schemeClr val="accent1">
                    <a:lumMod val="40000"/>
                    <a:lumOff val="60000"/>
                  </a:schemeClr>
                </a:solidFill>
                <a:latin typeface="Lato" charset="0"/>
                <a:ea typeface="Lato" charset="0"/>
                <a:cs typeface="Lato" charset="0"/>
              </a:rPr>
              <a:t>://www.anderson.ucla.edu/faculty/</a:t>
            </a:r>
            <a:r>
              <a:rPr lang="en-US" dirty="0" err="1">
                <a:solidFill>
                  <a:schemeClr val="accent1">
                    <a:lumMod val="40000"/>
                    <a:lumOff val="60000"/>
                  </a:schemeClr>
                </a:solidFill>
                <a:latin typeface="Lato" charset="0"/>
                <a:ea typeface="Lato" charset="0"/>
                <a:cs typeface="Lato" charset="0"/>
              </a:rPr>
              <a:t>art.geoffrion</a:t>
            </a:r>
            <a:r>
              <a:rPr lang="en-US" dirty="0">
                <a:solidFill>
                  <a:schemeClr val="accent1">
                    <a:lumMod val="40000"/>
                    <a:lumOff val="60000"/>
                  </a:schemeClr>
                </a:solidFill>
                <a:latin typeface="Lato" charset="0"/>
                <a:ea typeface="Lato" charset="0"/>
                <a:cs typeface="Lato" charset="0"/>
              </a:rPr>
              <a:t>/home/docs/Gudmdlg2.htm</a:t>
            </a:r>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313541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E7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59" y="2596484"/>
            <a:ext cx="5586412" cy="3192236"/>
          </a:xfrm>
          <a:prstGeom prst="rect">
            <a:avLst/>
          </a:prstGeom>
        </p:spPr>
      </p:pic>
      <p:sp>
        <p:nvSpPr>
          <p:cNvPr id="15" name="TextBox 14"/>
          <p:cNvSpPr txBox="1"/>
          <p:nvPr/>
        </p:nvSpPr>
        <p:spPr>
          <a:xfrm>
            <a:off x="0" y="542925"/>
            <a:ext cx="11687175" cy="3293209"/>
          </a:xfrm>
          <a:prstGeom prst="rect">
            <a:avLst/>
          </a:prstGeom>
          <a:noFill/>
        </p:spPr>
        <p:txBody>
          <a:bodyPr wrap="square" rtlCol="0">
            <a:spAutoFit/>
          </a:bodyPr>
          <a:lstStyle/>
          <a:p>
            <a:pPr algn="r"/>
            <a:r>
              <a:rPr lang="en-US" sz="8000" b="1" dirty="0" smtClean="0">
                <a:solidFill>
                  <a:srgbClr val="DA4AFF"/>
                </a:solidFill>
                <a:latin typeface="Lato Black" charset="0"/>
                <a:ea typeface="Lato Black" charset="0"/>
                <a:cs typeface="Lato Black" charset="0"/>
              </a:rPr>
              <a:t>DATA SCIENCE</a:t>
            </a:r>
          </a:p>
          <a:p>
            <a:pPr algn="r"/>
            <a:r>
              <a:rPr lang="en-US" sz="4000" dirty="0" smtClean="0">
                <a:solidFill>
                  <a:srgbClr val="D1A6FF"/>
                </a:solidFill>
                <a:latin typeface="Lato Thin" charset="0"/>
                <a:ea typeface="Lato Thin" charset="0"/>
                <a:cs typeface="Lato Thin" charset="0"/>
              </a:rPr>
              <a:t>with</a:t>
            </a:r>
            <a:endParaRPr lang="en-US" sz="6000" dirty="0">
              <a:solidFill>
                <a:srgbClr val="D1A6FF"/>
              </a:solidFill>
              <a:latin typeface="Lato Thin" charset="0"/>
              <a:ea typeface="Lato Thin" charset="0"/>
              <a:cs typeface="Lato Thin" charset="0"/>
            </a:endParaRPr>
          </a:p>
          <a:p>
            <a:pPr algn="r"/>
            <a:r>
              <a:rPr lang="en-US" sz="6000" b="1" dirty="0" smtClean="0">
                <a:solidFill>
                  <a:schemeClr val="bg2">
                    <a:lumMod val="75000"/>
                  </a:schemeClr>
                </a:solidFill>
                <a:latin typeface="Lato Black" charset="0"/>
                <a:ea typeface="Lato Black" charset="0"/>
                <a:cs typeface="Lato Black" charset="0"/>
              </a:rPr>
              <a:t>SMALL TEAMS</a:t>
            </a:r>
            <a:endParaRPr lang="en-US" sz="3000" b="1" dirty="0" smtClean="0">
              <a:solidFill>
                <a:schemeClr val="bg2">
                  <a:lumMod val="75000"/>
                </a:schemeClr>
              </a:solidFill>
              <a:latin typeface="Lato Black" charset="0"/>
              <a:ea typeface="Lato Black" charset="0"/>
              <a:cs typeface="Lato Black" charset="0"/>
            </a:endParaRPr>
          </a:p>
          <a:p>
            <a:pPr algn="r"/>
            <a:endParaRPr lang="en-US" sz="2800" dirty="0" smtClean="0">
              <a:solidFill>
                <a:schemeClr val="bg1"/>
              </a:solidFill>
              <a:latin typeface="Lato" charset="0"/>
              <a:ea typeface="Lato" charset="0"/>
              <a:cs typeface="Lato" charset="0"/>
            </a:endParaRPr>
          </a:p>
        </p:txBody>
      </p:sp>
      <p:sp>
        <p:nvSpPr>
          <p:cNvPr id="3" name="TextBox 2"/>
          <p:cNvSpPr txBox="1"/>
          <p:nvPr/>
        </p:nvSpPr>
        <p:spPr>
          <a:xfrm>
            <a:off x="6335486" y="3553003"/>
            <a:ext cx="5351689" cy="1754326"/>
          </a:xfrm>
          <a:prstGeom prst="rect">
            <a:avLst/>
          </a:prstGeom>
          <a:noFill/>
        </p:spPr>
        <p:txBody>
          <a:bodyPr wrap="square" rtlCol="0">
            <a:spAutoFit/>
          </a:bodyPr>
          <a:lstStyle/>
          <a:p>
            <a:r>
              <a:rPr lang="en-US" sz="3600" dirty="0" smtClean="0">
                <a:solidFill>
                  <a:schemeClr val="bg1"/>
                </a:solidFill>
                <a:latin typeface="Lato Light" charset="0"/>
                <a:ea typeface="Lato Light" charset="0"/>
                <a:cs typeface="Lato Light" charset="0"/>
              </a:rPr>
              <a:t>Or: </a:t>
            </a:r>
          </a:p>
          <a:p>
            <a:r>
              <a:rPr lang="en-US" sz="3600" dirty="0" smtClean="0">
                <a:solidFill>
                  <a:schemeClr val="bg1"/>
                </a:solidFill>
                <a:latin typeface="Lato Light" charset="0"/>
                <a:ea typeface="Lato Light" charset="0"/>
                <a:cs typeface="Lato Light" charset="0"/>
              </a:rPr>
              <a:t>Lots of Advice I Need to Hear and Apply Myself</a:t>
            </a:r>
            <a:endParaRPr lang="en-US" sz="3600" dirty="0">
              <a:solidFill>
                <a:schemeClr val="bg1"/>
              </a:solidFill>
              <a:latin typeface="Lato Light" charset="0"/>
              <a:ea typeface="Lato Light" charset="0"/>
              <a:cs typeface="Lato Light" charset="0"/>
            </a:endParaRPr>
          </a:p>
        </p:txBody>
      </p:sp>
      <p:sp>
        <p:nvSpPr>
          <p:cNvPr id="5" name="Slide Number Placeholder 4"/>
          <p:cNvSpPr>
            <a:spLocks noGrp="1"/>
          </p:cNvSpPr>
          <p:nvPr>
            <p:ph type="sldNum" sz="quarter" idx="12"/>
          </p:nvPr>
        </p:nvSpPr>
        <p:spPr/>
        <p:txBody>
          <a:bodyPr/>
          <a:lstStyle/>
          <a:p>
            <a:fld id="{420DB9A7-16B7-0E4E-B79C-6B67571CD3A0}" type="slidenum">
              <a:rPr lang="en-US" smtClean="0"/>
              <a:t>2</a:t>
            </a:fld>
            <a:endParaRPr lang="en-US" dirty="0"/>
          </a:p>
        </p:txBody>
      </p:sp>
      <p:sp>
        <p:nvSpPr>
          <p:cNvPr id="8" name="TextBox 7"/>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3057755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20" name="TextBox 19"/>
          <p:cNvSpPr txBox="1"/>
          <p:nvPr/>
        </p:nvSpPr>
        <p:spPr>
          <a:xfrm>
            <a:off x="1410789" y="2258250"/>
            <a:ext cx="10276386" cy="1446550"/>
          </a:xfrm>
          <a:prstGeom prst="rect">
            <a:avLst/>
          </a:prstGeom>
          <a:noFill/>
        </p:spPr>
        <p:txBody>
          <a:bodyPr wrap="square" rtlCol="0">
            <a:spAutoFit/>
          </a:bodyPr>
          <a:lstStyle/>
          <a:p>
            <a:pPr algn="r"/>
            <a:r>
              <a:rPr lang="en-US" sz="4400" b="1" dirty="0" smtClean="0">
                <a:solidFill>
                  <a:srgbClr val="FFC000">
                    <a:lumMod val="20000"/>
                    <a:lumOff val="80000"/>
                  </a:srgbClr>
                </a:solidFill>
                <a:latin typeface="Lato Black" charset="0"/>
                <a:ea typeface="Lato Black" charset="0"/>
                <a:cs typeface="Lato Black" charset="0"/>
              </a:rPr>
              <a:t>ESTABLISH PERSONAL CREDIBILITY</a:t>
            </a:r>
          </a:p>
          <a:p>
            <a:pPr algn="r"/>
            <a:r>
              <a:rPr lang="en-US" sz="4400" b="1" dirty="0" smtClean="0">
                <a:solidFill>
                  <a:srgbClr val="FFC000">
                    <a:lumMod val="20000"/>
                    <a:lumOff val="80000"/>
                  </a:srgbClr>
                </a:solidFill>
                <a:latin typeface="Lato Black" charset="0"/>
                <a:ea typeface="Lato Black" charset="0"/>
                <a:cs typeface="Lato Black" charset="0"/>
              </a:rPr>
              <a:t>AND PRODUCE RESULTS EARLY</a:t>
            </a:r>
            <a:endParaRPr lang="en-US" sz="4400" dirty="0" smtClean="0">
              <a:solidFill>
                <a:srgbClr val="FFC000">
                  <a:lumMod val="20000"/>
                  <a:lumOff val="80000"/>
                </a:srgbClr>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20</a:t>
            </a:fld>
            <a:endParaRPr lang="en-US"/>
          </a:p>
        </p:txBody>
      </p:sp>
      <p:sp>
        <p:nvSpPr>
          <p:cNvPr id="7" name="TextBox 6"/>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5B9BD5">
                    <a:lumMod val="40000"/>
                    <a:lumOff val="60000"/>
                  </a:srgbClr>
                </a:solidFill>
                <a:latin typeface="Lato Black" charset="0"/>
                <a:ea typeface="Lato Black" charset="0"/>
                <a:cs typeface="Lato Black" charset="0"/>
              </a:rPr>
              <a:t>P</a:t>
            </a:r>
            <a:r>
              <a:rPr lang="en-US" sz="8000" b="1" dirty="0" smtClean="0">
                <a:solidFill>
                  <a:schemeClr val="accent1">
                    <a:lumMod val="40000"/>
                    <a:lumOff val="60000"/>
                  </a:schemeClr>
                </a:solidFill>
                <a:latin typeface="Lato Black" charset="0"/>
                <a:ea typeface="Lato Black" charset="0"/>
                <a:cs typeface="Lato Black" charset="0"/>
              </a:rPr>
              <a:t>M</a:t>
            </a:r>
            <a:r>
              <a:rPr lang="en-US" sz="8000" b="1" dirty="0" smtClean="0">
                <a:solidFill>
                  <a:srgbClr val="5B9BD5">
                    <a:lumMod val="40000"/>
                    <a:lumOff val="60000"/>
                  </a:srgbClr>
                </a:solidFill>
                <a:latin typeface="Lato Black" charset="0"/>
                <a:ea typeface="Lato Black" charset="0"/>
                <a:cs typeface="Lato Black" charset="0"/>
              </a:rPr>
              <a:t> + UX</a:t>
            </a:r>
          </a:p>
          <a:p>
            <a:pPr lvl="0" algn="r"/>
            <a:r>
              <a:rPr lang="en-US" sz="2400" dirty="0">
                <a:solidFill>
                  <a:schemeClr val="accent1">
                    <a:lumMod val="40000"/>
                    <a:lumOff val="60000"/>
                  </a:schemeClr>
                </a:solidFill>
                <a:latin typeface="Lato Thin" charset="0"/>
                <a:ea typeface="Lato Thin" charset="0"/>
                <a:cs typeface="Lato Thin" charset="0"/>
              </a:rPr>
              <a:t>according to </a:t>
            </a:r>
            <a:r>
              <a:rPr lang="en-US" sz="2400" dirty="0" smtClean="0">
                <a:solidFill>
                  <a:schemeClr val="accent1">
                    <a:lumMod val="40000"/>
                    <a:lumOff val="60000"/>
                  </a:schemeClr>
                </a:solidFill>
                <a:latin typeface="Lato Thin" charset="0"/>
                <a:ea typeface="Lato Thin" charset="0"/>
                <a:cs typeface="Lato Thin" charset="0"/>
              </a:rPr>
              <a:t>Arthur Geoffrion, UCLA Anderson School of Management</a:t>
            </a:r>
            <a:endParaRPr lang="en-US" sz="2400" dirty="0">
              <a:solidFill>
                <a:schemeClr val="accent1">
                  <a:lumMod val="40000"/>
                  <a:lumOff val="60000"/>
                </a:schemeClr>
              </a:solidFill>
              <a:latin typeface="Lato Thin" charset="0"/>
              <a:ea typeface="Lato Thin" charset="0"/>
              <a:cs typeface="Lato Thin" charset="0"/>
            </a:endParaRPr>
          </a:p>
        </p:txBody>
      </p:sp>
      <p:sp>
        <p:nvSpPr>
          <p:cNvPr id="9" name="TextBox 8"/>
          <p:cNvSpPr txBox="1"/>
          <p:nvPr/>
        </p:nvSpPr>
        <p:spPr>
          <a:xfrm>
            <a:off x="326571" y="5340276"/>
            <a:ext cx="11360604" cy="646331"/>
          </a:xfrm>
          <a:prstGeom prst="rect">
            <a:avLst/>
          </a:prstGeom>
          <a:noFill/>
        </p:spPr>
        <p:txBody>
          <a:bodyPr wrap="square" rtlCol="0">
            <a:spAutoFit/>
          </a:bodyPr>
          <a:lstStyle/>
          <a:p>
            <a:r>
              <a:rPr lang="en-US" dirty="0" smtClean="0">
                <a:solidFill>
                  <a:schemeClr val="accent1">
                    <a:lumMod val="40000"/>
                    <a:lumOff val="60000"/>
                  </a:schemeClr>
                </a:solidFill>
                <a:latin typeface="Lato" charset="0"/>
                <a:ea typeface="Lato" charset="0"/>
                <a:cs typeface="Lato" charset="0"/>
              </a:rPr>
              <a:t>Maxims for Modelers </a:t>
            </a:r>
            <a:r>
              <a:rPr lang="en-US" dirty="0" smtClean="0">
                <a:solidFill>
                  <a:schemeClr val="accent4">
                    <a:lumMod val="20000"/>
                    <a:lumOff val="80000"/>
                  </a:schemeClr>
                </a:solidFill>
                <a:latin typeface="Lato" charset="0"/>
                <a:ea typeface="Lato" charset="0"/>
                <a:cs typeface="Lato" charset="0"/>
              </a:rPr>
              <a:t>[</a:t>
            </a:r>
            <a:r>
              <a:rPr lang="en-US" u="none" strike="noStrike" dirty="0" smtClean="0">
                <a:solidFill>
                  <a:schemeClr val="accent4">
                    <a:lumMod val="20000"/>
                    <a:lumOff val="80000"/>
                  </a:schemeClr>
                </a:solidFill>
                <a:effectLst/>
                <a:latin typeface="Lato" charset="0"/>
                <a:ea typeface="Lato" charset="0"/>
                <a:cs typeface="Lato" charset="0"/>
              </a:rPr>
              <a:t>Arthur Geoffrion]</a:t>
            </a:r>
          </a:p>
          <a:p>
            <a:r>
              <a:rPr lang="en-US" dirty="0" smtClean="0">
                <a:solidFill>
                  <a:schemeClr val="accent1">
                    <a:lumMod val="40000"/>
                    <a:lumOff val="60000"/>
                  </a:schemeClr>
                </a:solidFill>
                <a:latin typeface="Lato" charset="0"/>
                <a:ea typeface="Lato" charset="0"/>
                <a:cs typeface="Lato" charset="0"/>
              </a:rPr>
              <a:t>http</a:t>
            </a:r>
            <a:r>
              <a:rPr lang="en-US" dirty="0">
                <a:solidFill>
                  <a:schemeClr val="accent1">
                    <a:lumMod val="40000"/>
                    <a:lumOff val="60000"/>
                  </a:schemeClr>
                </a:solidFill>
                <a:latin typeface="Lato" charset="0"/>
                <a:ea typeface="Lato" charset="0"/>
                <a:cs typeface="Lato" charset="0"/>
              </a:rPr>
              <a:t>://www.anderson.ucla.edu/faculty/</a:t>
            </a:r>
            <a:r>
              <a:rPr lang="en-US" dirty="0" err="1">
                <a:solidFill>
                  <a:schemeClr val="accent1">
                    <a:lumMod val="40000"/>
                    <a:lumOff val="60000"/>
                  </a:schemeClr>
                </a:solidFill>
                <a:latin typeface="Lato" charset="0"/>
                <a:ea typeface="Lato" charset="0"/>
                <a:cs typeface="Lato" charset="0"/>
              </a:rPr>
              <a:t>art.geoffrion</a:t>
            </a:r>
            <a:r>
              <a:rPr lang="en-US" dirty="0">
                <a:solidFill>
                  <a:schemeClr val="accent1">
                    <a:lumMod val="40000"/>
                    <a:lumOff val="60000"/>
                  </a:schemeClr>
                </a:solidFill>
                <a:latin typeface="Lato" charset="0"/>
                <a:ea typeface="Lato" charset="0"/>
                <a:cs typeface="Lato" charset="0"/>
              </a:rPr>
              <a:t>/home/docs/Gudmdlg2.htm</a:t>
            </a:r>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611623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20" name="TextBox 19"/>
          <p:cNvSpPr txBox="1"/>
          <p:nvPr/>
        </p:nvSpPr>
        <p:spPr>
          <a:xfrm>
            <a:off x="1410789" y="2258250"/>
            <a:ext cx="10276386" cy="1446550"/>
          </a:xfrm>
          <a:prstGeom prst="rect">
            <a:avLst/>
          </a:prstGeom>
          <a:noFill/>
        </p:spPr>
        <p:txBody>
          <a:bodyPr wrap="square" rtlCol="0">
            <a:spAutoFit/>
          </a:bodyPr>
          <a:lstStyle/>
          <a:p>
            <a:pPr algn="r"/>
            <a:r>
              <a:rPr lang="en-US" sz="4400" b="1" dirty="0" smtClean="0">
                <a:solidFill>
                  <a:srgbClr val="FFC000">
                    <a:lumMod val="20000"/>
                    <a:lumOff val="80000"/>
                  </a:srgbClr>
                </a:solidFill>
                <a:latin typeface="Lato Black" charset="0"/>
                <a:ea typeface="Lato Black" charset="0"/>
                <a:cs typeface="Lato Black" charset="0"/>
              </a:rPr>
              <a:t>INVOLVE THE STAKEHOLDER</a:t>
            </a:r>
          </a:p>
          <a:p>
            <a:pPr algn="r"/>
            <a:r>
              <a:rPr lang="en-US" sz="4400" b="1" dirty="0" smtClean="0">
                <a:solidFill>
                  <a:srgbClr val="FFC000">
                    <a:lumMod val="20000"/>
                    <a:lumOff val="80000"/>
                  </a:srgbClr>
                </a:solidFill>
                <a:latin typeface="Lato Black" charset="0"/>
                <a:ea typeface="Lato Black" charset="0"/>
                <a:cs typeface="Lato Black" charset="0"/>
              </a:rPr>
              <a:t>AND FUTURE USERS AT ALL STAGES</a:t>
            </a:r>
            <a:endParaRPr lang="en-US" sz="4400" dirty="0" smtClean="0">
              <a:solidFill>
                <a:srgbClr val="FFC000">
                  <a:lumMod val="20000"/>
                  <a:lumOff val="80000"/>
                </a:srgbClr>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21</a:t>
            </a:fld>
            <a:endParaRPr lang="en-US"/>
          </a:p>
        </p:txBody>
      </p:sp>
      <p:sp>
        <p:nvSpPr>
          <p:cNvPr id="7" name="TextBox 6"/>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5B9BD5">
                    <a:lumMod val="40000"/>
                    <a:lumOff val="60000"/>
                  </a:srgbClr>
                </a:solidFill>
                <a:latin typeface="Lato Black" charset="0"/>
                <a:ea typeface="Lato Black" charset="0"/>
                <a:cs typeface="Lato Black" charset="0"/>
              </a:rPr>
              <a:t>P</a:t>
            </a:r>
            <a:r>
              <a:rPr lang="en-US" sz="8000" b="1" dirty="0" smtClean="0">
                <a:solidFill>
                  <a:schemeClr val="accent1">
                    <a:lumMod val="40000"/>
                    <a:lumOff val="60000"/>
                  </a:schemeClr>
                </a:solidFill>
                <a:latin typeface="Lato Black" charset="0"/>
                <a:ea typeface="Lato Black" charset="0"/>
                <a:cs typeface="Lato Black" charset="0"/>
              </a:rPr>
              <a:t>M</a:t>
            </a:r>
            <a:r>
              <a:rPr lang="en-US" sz="8000" b="1" dirty="0" smtClean="0">
                <a:solidFill>
                  <a:srgbClr val="5B9BD5">
                    <a:lumMod val="40000"/>
                    <a:lumOff val="60000"/>
                  </a:srgbClr>
                </a:solidFill>
                <a:latin typeface="Lato Black" charset="0"/>
                <a:ea typeface="Lato Black" charset="0"/>
                <a:cs typeface="Lato Black" charset="0"/>
              </a:rPr>
              <a:t> + UX</a:t>
            </a:r>
          </a:p>
          <a:p>
            <a:pPr lvl="0" algn="r"/>
            <a:r>
              <a:rPr lang="en-US" sz="2400" dirty="0">
                <a:solidFill>
                  <a:schemeClr val="accent1">
                    <a:lumMod val="40000"/>
                    <a:lumOff val="60000"/>
                  </a:schemeClr>
                </a:solidFill>
                <a:latin typeface="Lato Thin" charset="0"/>
                <a:ea typeface="Lato Thin" charset="0"/>
                <a:cs typeface="Lato Thin" charset="0"/>
              </a:rPr>
              <a:t>according to </a:t>
            </a:r>
            <a:r>
              <a:rPr lang="en-US" sz="2400" dirty="0" smtClean="0">
                <a:solidFill>
                  <a:schemeClr val="accent1">
                    <a:lumMod val="40000"/>
                    <a:lumOff val="60000"/>
                  </a:schemeClr>
                </a:solidFill>
                <a:latin typeface="Lato Thin" charset="0"/>
                <a:ea typeface="Lato Thin" charset="0"/>
                <a:cs typeface="Lato Thin" charset="0"/>
              </a:rPr>
              <a:t>Arthur Geoffrion, UCLA Anderson School of Management</a:t>
            </a:r>
            <a:endParaRPr lang="en-US" sz="2400" dirty="0">
              <a:solidFill>
                <a:schemeClr val="accent1">
                  <a:lumMod val="40000"/>
                  <a:lumOff val="60000"/>
                </a:schemeClr>
              </a:solidFill>
              <a:latin typeface="Lato Thin" charset="0"/>
              <a:ea typeface="Lato Thin" charset="0"/>
              <a:cs typeface="Lato Thin" charset="0"/>
            </a:endParaRPr>
          </a:p>
        </p:txBody>
      </p:sp>
      <p:sp>
        <p:nvSpPr>
          <p:cNvPr id="9" name="TextBox 8"/>
          <p:cNvSpPr txBox="1"/>
          <p:nvPr/>
        </p:nvSpPr>
        <p:spPr>
          <a:xfrm>
            <a:off x="326571" y="5340276"/>
            <a:ext cx="11360604" cy="646331"/>
          </a:xfrm>
          <a:prstGeom prst="rect">
            <a:avLst/>
          </a:prstGeom>
          <a:noFill/>
        </p:spPr>
        <p:txBody>
          <a:bodyPr wrap="square" rtlCol="0">
            <a:spAutoFit/>
          </a:bodyPr>
          <a:lstStyle/>
          <a:p>
            <a:r>
              <a:rPr lang="en-US" dirty="0" smtClean="0">
                <a:solidFill>
                  <a:schemeClr val="accent1">
                    <a:lumMod val="40000"/>
                    <a:lumOff val="60000"/>
                  </a:schemeClr>
                </a:solidFill>
                <a:latin typeface="Lato" charset="0"/>
                <a:ea typeface="Lato" charset="0"/>
                <a:cs typeface="Lato" charset="0"/>
              </a:rPr>
              <a:t>Maxims for Modelers </a:t>
            </a:r>
            <a:r>
              <a:rPr lang="en-US" dirty="0" smtClean="0">
                <a:solidFill>
                  <a:schemeClr val="accent4">
                    <a:lumMod val="20000"/>
                    <a:lumOff val="80000"/>
                  </a:schemeClr>
                </a:solidFill>
                <a:latin typeface="Lato" charset="0"/>
                <a:ea typeface="Lato" charset="0"/>
                <a:cs typeface="Lato" charset="0"/>
              </a:rPr>
              <a:t>[</a:t>
            </a:r>
            <a:r>
              <a:rPr lang="en-US" u="none" strike="noStrike" dirty="0" smtClean="0">
                <a:solidFill>
                  <a:schemeClr val="accent4">
                    <a:lumMod val="20000"/>
                    <a:lumOff val="80000"/>
                  </a:schemeClr>
                </a:solidFill>
                <a:effectLst/>
                <a:latin typeface="Lato" charset="0"/>
                <a:ea typeface="Lato" charset="0"/>
                <a:cs typeface="Lato" charset="0"/>
              </a:rPr>
              <a:t>Arthur Geoffrion]</a:t>
            </a:r>
          </a:p>
          <a:p>
            <a:r>
              <a:rPr lang="en-US" dirty="0" smtClean="0">
                <a:solidFill>
                  <a:schemeClr val="accent1">
                    <a:lumMod val="40000"/>
                    <a:lumOff val="60000"/>
                  </a:schemeClr>
                </a:solidFill>
                <a:latin typeface="Lato" charset="0"/>
                <a:ea typeface="Lato" charset="0"/>
                <a:cs typeface="Lato" charset="0"/>
              </a:rPr>
              <a:t>http</a:t>
            </a:r>
            <a:r>
              <a:rPr lang="en-US" dirty="0">
                <a:solidFill>
                  <a:schemeClr val="accent1">
                    <a:lumMod val="40000"/>
                    <a:lumOff val="60000"/>
                  </a:schemeClr>
                </a:solidFill>
                <a:latin typeface="Lato" charset="0"/>
                <a:ea typeface="Lato" charset="0"/>
                <a:cs typeface="Lato" charset="0"/>
              </a:rPr>
              <a:t>://www.anderson.ucla.edu/faculty/</a:t>
            </a:r>
            <a:r>
              <a:rPr lang="en-US" dirty="0" err="1">
                <a:solidFill>
                  <a:schemeClr val="accent1">
                    <a:lumMod val="40000"/>
                    <a:lumOff val="60000"/>
                  </a:schemeClr>
                </a:solidFill>
                <a:latin typeface="Lato" charset="0"/>
                <a:ea typeface="Lato" charset="0"/>
                <a:cs typeface="Lato" charset="0"/>
              </a:rPr>
              <a:t>art.geoffrion</a:t>
            </a:r>
            <a:r>
              <a:rPr lang="en-US" dirty="0">
                <a:solidFill>
                  <a:schemeClr val="accent1">
                    <a:lumMod val="40000"/>
                    <a:lumOff val="60000"/>
                  </a:schemeClr>
                </a:solidFill>
                <a:latin typeface="Lato" charset="0"/>
                <a:ea typeface="Lato" charset="0"/>
                <a:cs typeface="Lato" charset="0"/>
              </a:rPr>
              <a:t>/home/docs/Gudmdlg2.htm</a:t>
            </a:r>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20323984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A292"/>
        </a:solidFill>
        <a:effectLst/>
      </p:bgPr>
    </p:bg>
    <p:spTree>
      <p:nvGrpSpPr>
        <p:cNvPr id="1" name=""/>
        <p:cNvGrpSpPr/>
        <p:nvPr/>
      </p:nvGrpSpPr>
      <p:grpSpPr>
        <a:xfrm>
          <a:off x="0" y="0"/>
          <a:ext cx="0" cy="0"/>
          <a:chOff x="0" y="0"/>
          <a:chExt cx="0" cy="0"/>
        </a:xfrm>
      </p:grpSpPr>
      <p:sp>
        <p:nvSpPr>
          <p:cNvPr id="20" name="TextBox 19"/>
          <p:cNvSpPr txBox="1"/>
          <p:nvPr/>
        </p:nvSpPr>
        <p:spPr>
          <a:xfrm>
            <a:off x="1410789" y="2258250"/>
            <a:ext cx="10276386" cy="769441"/>
          </a:xfrm>
          <a:prstGeom prst="rect">
            <a:avLst/>
          </a:prstGeom>
          <a:noFill/>
        </p:spPr>
        <p:txBody>
          <a:bodyPr wrap="square" rtlCol="0">
            <a:spAutoFit/>
          </a:bodyPr>
          <a:lstStyle/>
          <a:p>
            <a:pPr algn="r"/>
            <a:r>
              <a:rPr lang="en-US" sz="4400" b="1" dirty="0" smtClean="0">
                <a:solidFill>
                  <a:srgbClr val="FFC000">
                    <a:lumMod val="20000"/>
                    <a:lumOff val="80000"/>
                  </a:srgbClr>
                </a:solidFill>
                <a:latin typeface="Lato Black" charset="0"/>
                <a:ea typeface="Lato Black" charset="0"/>
                <a:cs typeface="Lato Black" charset="0"/>
              </a:rPr>
              <a:t>COMMUNICATE OFTEN AND WELL</a:t>
            </a:r>
            <a:endParaRPr lang="en-US" sz="4400" dirty="0" smtClean="0">
              <a:solidFill>
                <a:srgbClr val="FFC000">
                  <a:lumMod val="20000"/>
                  <a:lumOff val="80000"/>
                </a:srgbClr>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22</a:t>
            </a:fld>
            <a:endParaRPr lang="en-US"/>
          </a:p>
        </p:txBody>
      </p:sp>
      <p:sp>
        <p:nvSpPr>
          <p:cNvPr id="7" name="TextBox 6"/>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5B9BD5">
                    <a:lumMod val="40000"/>
                    <a:lumOff val="60000"/>
                  </a:srgbClr>
                </a:solidFill>
                <a:latin typeface="Lato Black" charset="0"/>
                <a:ea typeface="Lato Black" charset="0"/>
                <a:cs typeface="Lato Black" charset="0"/>
              </a:rPr>
              <a:t>P</a:t>
            </a:r>
            <a:r>
              <a:rPr lang="en-US" sz="8000" b="1" dirty="0" smtClean="0">
                <a:solidFill>
                  <a:schemeClr val="accent1">
                    <a:lumMod val="40000"/>
                    <a:lumOff val="60000"/>
                  </a:schemeClr>
                </a:solidFill>
                <a:latin typeface="Lato Black" charset="0"/>
                <a:ea typeface="Lato Black" charset="0"/>
                <a:cs typeface="Lato Black" charset="0"/>
              </a:rPr>
              <a:t>M</a:t>
            </a:r>
            <a:r>
              <a:rPr lang="en-US" sz="8000" b="1" dirty="0" smtClean="0">
                <a:solidFill>
                  <a:srgbClr val="5B9BD5">
                    <a:lumMod val="40000"/>
                    <a:lumOff val="60000"/>
                  </a:srgbClr>
                </a:solidFill>
                <a:latin typeface="Lato Black" charset="0"/>
                <a:ea typeface="Lato Black" charset="0"/>
                <a:cs typeface="Lato Black" charset="0"/>
              </a:rPr>
              <a:t> + UX</a:t>
            </a:r>
          </a:p>
          <a:p>
            <a:pPr lvl="0" algn="r"/>
            <a:r>
              <a:rPr lang="en-US" sz="2400" dirty="0">
                <a:solidFill>
                  <a:schemeClr val="accent1">
                    <a:lumMod val="40000"/>
                    <a:lumOff val="60000"/>
                  </a:schemeClr>
                </a:solidFill>
                <a:latin typeface="Lato Thin" charset="0"/>
                <a:ea typeface="Lato Thin" charset="0"/>
                <a:cs typeface="Lato Thin" charset="0"/>
              </a:rPr>
              <a:t>according to </a:t>
            </a:r>
            <a:r>
              <a:rPr lang="en-US" sz="2400" dirty="0" smtClean="0">
                <a:solidFill>
                  <a:schemeClr val="accent1">
                    <a:lumMod val="40000"/>
                    <a:lumOff val="60000"/>
                  </a:schemeClr>
                </a:solidFill>
                <a:latin typeface="Lato Thin" charset="0"/>
                <a:ea typeface="Lato Thin" charset="0"/>
                <a:cs typeface="Lato Thin" charset="0"/>
              </a:rPr>
              <a:t>Arthur Geoffrion, UCLA Anderson School of Management</a:t>
            </a:r>
            <a:endParaRPr lang="en-US" sz="2400" dirty="0">
              <a:solidFill>
                <a:schemeClr val="accent1">
                  <a:lumMod val="40000"/>
                  <a:lumOff val="60000"/>
                </a:schemeClr>
              </a:solidFill>
              <a:latin typeface="Lato Thin" charset="0"/>
              <a:ea typeface="Lato Thin" charset="0"/>
              <a:cs typeface="Lato Thin" charset="0"/>
            </a:endParaRPr>
          </a:p>
        </p:txBody>
      </p:sp>
      <p:sp>
        <p:nvSpPr>
          <p:cNvPr id="9" name="TextBox 8"/>
          <p:cNvSpPr txBox="1"/>
          <p:nvPr/>
        </p:nvSpPr>
        <p:spPr>
          <a:xfrm>
            <a:off x="326571" y="5340276"/>
            <a:ext cx="11360604" cy="646331"/>
          </a:xfrm>
          <a:prstGeom prst="rect">
            <a:avLst/>
          </a:prstGeom>
          <a:noFill/>
        </p:spPr>
        <p:txBody>
          <a:bodyPr wrap="square" rtlCol="0">
            <a:spAutoFit/>
          </a:bodyPr>
          <a:lstStyle/>
          <a:p>
            <a:r>
              <a:rPr lang="en-US" dirty="0" smtClean="0">
                <a:solidFill>
                  <a:schemeClr val="accent1">
                    <a:lumMod val="40000"/>
                    <a:lumOff val="60000"/>
                  </a:schemeClr>
                </a:solidFill>
                <a:latin typeface="Lato" charset="0"/>
                <a:ea typeface="Lato" charset="0"/>
                <a:cs typeface="Lato" charset="0"/>
              </a:rPr>
              <a:t>Maxims for Modelers </a:t>
            </a:r>
            <a:r>
              <a:rPr lang="en-US" dirty="0" smtClean="0">
                <a:solidFill>
                  <a:schemeClr val="accent4">
                    <a:lumMod val="20000"/>
                    <a:lumOff val="80000"/>
                  </a:schemeClr>
                </a:solidFill>
                <a:latin typeface="Lato" charset="0"/>
                <a:ea typeface="Lato" charset="0"/>
                <a:cs typeface="Lato" charset="0"/>
              </a:rPr>
              <a:t>[</a:t>
            </a:r>
            <a:r>
              <a:rPr lang="en-US" u="none" strike="noStrike" dirty="0" smtClean="0">
                <a:solidFill>
                  <a:schemeClr val="accent4">
                    <a:lumMod val="20000"/>
                    <a:lumOff val="80000"/>
                  </a:schemeClr>
                </a:solidFill>
                <a:effectLst/>
                <a:latin typeface="Lato" charset="0"/>
                <a:ea typeface="Lato" charset="0"/>
                <a:cs typeface="Lato" charset="0"/>
              </a:rPr>
              <a:t>Arthur Geoffrion]</a:t>
            </a:r>
          </a:p>
          <a:p>
            <a:r>
              <a:rPr lang="en-US" dirty="0" smtClean="0">
                <a:solidFill>
                  <a:schemeClr val="accent1">
                    <a:lumMod val="40000"/>
                    <a:lumOff val="60000"/>
                  </a:schemeClr>
                </a:solidFill>
                <a:latin typeface="Lato" charset="0"/>
                <a:ea typeface="Lato" charset="0"/>
                <a:cs typeface="Lato" charset="0"/>
              </a:rPr>
              <a:t>http</a:t>
            </a:r>
            <a:r>
              <a:rPr lang="en-US" dirty="0">
                <a:solidFill>
                  <a:schemeClr val="accent1">
                    <a:lumMod val="40000"/>
                    <a:lumOff val="60000"/>
                  </a:schemeClr>
                </a:solidFill>
                <a:latin typeface="Lato" charset="0"/>
                <a:ea typeface="Lato" charset="0"/>
                <a:cs typeface="Lato" charset="0"/>
              </a:rPr>
              <a:t>://www.anderson.ucla.edu/faculty/</a:t>
            </a:r>
            <a:r>
              <a:rPr lang="en-US" dirty="0" err="1">
                <a:solidFill>
                  <a:schemeClr val="accent1">
                    <a:lumMod val="40000"/>
                    <a:lumOff val="60000"/>
                  </a:schemeClr>
                </a:solidFill>
                <a:latin typeface="Lato" charset="0"/>
                <a:ea typeface="Lato" charset="0"/>
                <a:cs typeface="Lato" charset="0"/>
              </a:rPr>
              <a:t>art.geoffrion</a:t>
            </a:r>
            <a:r>
              <a:rPr lang="en-US" dirty="0">
                <a:solidFill>
                  <a:schemeClr val="accent1">
                    <a:lumMod val="40000"/>
                    <a:lumOff val="60000"/>
                  </a:schemeClr>
                </a:solidFill>
                <a:latin typeface="Lato" charset="0"/>
                <a:ea typeface="Lato" charset="0"/>
                <a:cs typeface="Lato" charset="0"/>
              </a:rPr>
              <a:t>/home/docs/Gudmdlg2.htm</a:t>
            </a:r>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368670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1">
                    <a:lumMod val="60000"/>
                    <a:lumOff val="40000"/>
                  </a:schemeClr>
                </a:solidFill>
                <a:latin typeface="Lato Black" charset="0"/>
                <a:ea typeface="Lato Black" charset="0"/>
                <a:cs typeface="Lato Black" charset="0"/>
              </a:rPr>
              <a:t>OUR GOAL</a:t>
            </a:r>
          </a:p>
        </p:txBody>
      </p:sp>
      <p:sp>
        <p:nvSpPr>
          <p:cNvPr id="2" name="TextBox 1"/>
          <p:cNvSpPr txBox="1"/>
          <p:nvPr/>
        </p:nvSpPr>
        <p:spPr>
          <a:xfrm>
            <a:off x="3102016" y="2033632"/>
            <a:ext cx="8585160" cy="769441"/>
          </a:xfrm>
          <a:prstGeom prst="rect">
            <a:avLst/>
          </a:prstGeom>
          <a:noFill/>
        </p:spPr>
        <p:txBody>
          <a:bodyPr wrap="square" rtlCol="0">
            <a:spAutoFit/>
          </a:bodyPr>
          <a:lstStyle/>
          <a:p>
            <a:pPr algn="r"/>
            <a:r>
              <a:rPr lang="en-US" sz="4400" b="1" dirty="0" smtClean="0">
                <a:solidFill>
                  <a:schemeClr val="accent4">
                    <a:lumMod val="20000"/>
                    <a:lumOff val="80000"/>
                  </a:schemeClr>
                </a:solidFill>
                <a:latin typeface="Lato" charset="0"/>
                <a:ea typeface="Lato" charset="0"/>
                <a:cs typeface="Lato" charset="0"/>
              </a:rPr>
              <a:t>FOCUS  </a:t>
            </a:r>
            <a:r>
              <a:rPr lang="en-US" sz="2400" b="1" dirty="0" smtClean="0">
                <a:solidFill>
                  <a:srgbClr val="44546A">
                    <a:lumMod val="60000"/>
                    <a:lumOff val="40000"/>
                  </a:srgbClr>
                </a:solidFill>
                <a:latin typeface="Lato" charset="0"/>
                <a:ea typeface="Lato" charset="0"/>
                <a:cs typeface="Lato" charset="0"/>
              </a:rPr>
              <a:t> </a:t>
            </a:r>
            <a:r>
              <a:rPr lang="en-US" sz="4400" b="1" dirty="0" smtClean="0">
                <a:solidFill>
                  <a:srgbClr val="44546A">
                    <a:lumMod val="60000"/>
                    <a:lumOff val="40000"/>
                  </a:srgbClr>
                </a:solidFill>
                <a:latin typeface="Lato" charset="0"/>
                <a:ea typeface="Lato" charset="0"/>
                <a:cs typeface="Lato" charset="0"/>
              </a:rPr>
              <a:t> </a:t>
            </a:r>
            <a:r>
              <a:rPr lang="en-US" sz="2400" b="1" dirty="0" smtClean="0">
                <a:solidFill>
                  <a:srgbClr val="44546A">
                    <a:lumMod val="60000"/>
                    <a:lumOff val="40000"/>
                  </a:srgbClr>
                </a:solidFill>
                <a:latin typeface="Lato" charset="0"/>
                <a:ea typeface="Lato" charset="0"/>
                <a:cs typeface="Lato" charset="0"/>
              </a:rPr>
              <a:t> </a:t>
            </a:r>
            <a:r>
              <a:rPr lang="en-US" sz="4400" b="1" dirty="0" smtClean="0">
                <a:solidFill>
                  <a:srgbClr val="44546A">
                    <a:lumMod val="60000"/>
                    <a:lumOff val="40000"/>
                  </a:srgbClr>
                </a:solidFill>
                <a:latin typeface="Lato" charset="0"/>
                <a:ea typeface="Lato" charset="0"/>
                <a:cs typeface="Lato" charset="0"/>
              </a:rPr>
              <a:t>       </a:t>
            </a:r>
            <a:r>
              <a:rPr lang="en-US" sz="4400" dirty="0" smtClean="0">
                <a:solidFill>
                  <a:schemeClr val="accent1">
                    <a:lumMod val="20000"/>
                    <a:lumOff val="80000"/>
                  </a:schemeClr>
                </a:solidFill>
                <a:latin typeface="Lato Thin" charset="0"/>
                <a:ea typeface="Lato Thin" charset="0"/>
                <a:cs typeface="Lato Thin" charset="0"/>
              </a:rPr>
              <a:t>or</a:t>
            </a:r>
            <a:r>
              <a:rPr lang="en-US" sz="4400" dirty="0" smtClean="0">
                <a:solidFill>
                  <a:srgbClr val="44546A">
                    <a:lumMod val="60000"/>
                    <a:lumOff val="40000"/>
                  </a:srgbClr>
                </a:solidFill>
                <a:latin typeface="Lato Thin" charset="0"/>
                <a:ea typeface="Lato Thin" charset="0"/>
                <a:cs typeface="Lato Thin" charset="0"/>
              </a:rPr>
              <a:t>        </a:t>
            </a:r>
            <a:r>
              <a:rPr lang="en-US" sz="4400" b="1" dirty="0" smtClean="0">
                <a:solidFill>
                  <a:srgbClr val="44546A">
                    <a:lumMod val="60000"/>
                    <a:lumOff val="40000"/>
                  </a:srgbClr>
                </a:solidFill>
                <a:latin typeface="Lato" charset="0"/>
                <a:ea typeface="Lato" charset="0"/>
                <a:cs typeface="Lato" charset="0"/>
              </a:rPr>
              <a:t>   </a:t>
            </a:r>
            <a:r>
              <a:rPr lang="en-US" sz="4400" b="1" dirty="0" smtClean="0">
                <a:solidFill>
                  <a:schemeClr val="accent2">
                    <a:lumMod val="40000"/>
                    <a:lumOff val="60000"/>
                  </a:schemeClr>
                </a:solidFill>
                <a:latin typeface="Lato" charset="0"/>
                <a:ea typeface="Lato" charset="0"/>
                <a:cs typeface="Lato" charset="0"/>
              </a:rPr>
              <a:t>EXPAND</a:t>
            </a:r>
          </a:p>
        </p:txBody>
      </p:sp>
      <p:sp>
        <p:nvSpPr>
          <p:cNvPr id="3" name="TextBox 2"/>
          <p:cNvSpPr txBox="1"/>
          <p:nvPr/>
        </p:nvSpPr>
        <p:spPr>
          <a:xfrm>
            <a:off x="577079" y="2965269"/>
            <a:ext cx="5094516" cy="1815882"/>
          </a:xfrm>
          <a:prstGeom prst="rect">
            <a:avLst/>
          </a:prstGeom>
          <a:noFill/>
        </p:spPr>
        <p:txBody>
          <a:bodyPr wrap="square" rtlCol="0">
            <a:spAutoFit/>
          </a:bodyPr>
          <a:lstStyle/>
          <a:p>
            <a:pPr algn="r"/>
            <a:r>
              <a:rPr lang="en-US" sz="2800" dirty="0" smtClean="0">
                <a:solidFill>
                  <a:schemeClr val="accent4">
                    <a:lumMod val="20000"/>
                    <a:lumOff val="80000"/>
                  </a:schemeClr>
                </a:solidFill>
                <a:latin typeface="Lato Medium" charset="0"/>
                <a:ea typeface="Lato Medium" charset="0"/>
                <a:cs typeface="Lato Medium" charset="0"/>
              </a:rPr>
              <a:t>when it works to stay small</a:t>
            </a:r>
          </a:p>
          <a:p>
            <a:pPr algn="r"/>
            <a:r>
              <a:rPr lang="en-US" sz="2800" dirty="0" smtClean="0">
                <a:solidFill>
                  <a:srgbClr val="FFC000">
                    <a:lumMod val="20000"/>
                    <a:lumOff val="80000"/>
                  </a:srgbClr>
                </a:solidFill>
                <a:latin typeface="Lato Thin" charset="0"/>
                <a:ea typeface="Lato Thin" charset="0"/>
                <a:cs typeface="Lato Thin" charset="0"/>
              </a:rPr>
              <a:t> </a:t>
            </a:r>
            <a:r>
              <a:rPr lang="en-US" sz="2800" dirty="0" smtClean="0">
                <a:solidFill>
                  <a:prstClr val="white"/>
                </a:solidFill>
                <a:latin typeface="Lato Thin" charset="0"/>
                <a:ea typeface="Lato Thin" charset="0"/>
                <a:cs typeface="Lato Thin" charset="0"/>
              </a:rPr>
              <a:t>provide a customer solution </a:t>
            </a:r>
          </a:p>
          <a:p>
            <a:pPr algn="r"/>
            <a:r>
              <a:rPr lang="en-US" sz="2800" dirty="0" smtClean="0">
                <a:solidFill>
                  <a:prstClr val="white"/>
                </a:solidFill>
                <a:latin typeface="Lato Thin" charset="0"/>
                <a:ea typeface="Lato Thin" charset="0"/>
                <a:cs typeface="Lato Thin" charset="0"/>
              </a:rPr>
              <a:t>and iteratively add features to this solution to expand product </a:t>
            </a:r>
            <a:endParaRPr lang="en-US" sz="2800" dirty="0">
              <a:solidFill>
                <a:prstClr val="white"/>
              </a:solidFill>
              <a:latin typeface="Lato Thin" charset="0"/>
              <a:ea typeface="Lato Thin" charset="0"/>
              <a:cs typeface="Lato Thin" charset="0"/>
            </a:endParaRPr>
          </a:p>
        </p:txBody>
      </p:sp>
      <p:sp>
        <p:nvSpPr>
          <p:cNvPr id="7" name="TextBox 6"/>
          <p:cNvSpPr txBox="1"/>
          <p:nvPr/>
        </p:nvSpPr>
        <p:spPr>
          <a:xfrm>
            <a:off x="5671595" y="2965269"/>
            <a:ext cx="6015580" cy="1815882"/>
          </a:xfrm>
          <a:prstGeom prst="rect">
            <a:avLst/>
          </a:prstGeom>
          <a:noFill/>
        </p:spPr>
        <p:txBody>
          <a:bodyPr wrap="square" rtlCol="0">
            <a:spAutoFit/>
          </a:bodyPr>
          <a:lstStyle/>
          <a:p>
            <a:pPr algn="r"/>
            <a:r>
              <a:rPr lang="en-US" sz="2800" dirty="0" smtClean="0">
                <a:solidFill>
                  <a:schemeClr val="accent2">
                    <a:lumMod val="40000"/>
                    <a:lumOff val="60000"/>
                  </a:schemeClr>
                </a:solidFill>
                <a:latin typeface="Lato Medium" charset="0"/>
                <a:ea typeface="Lato Medium" charset="0"/>
                <a:cs typeface="Lato Medium" charset="0"/>
              </a:rPr>
              <a:t>when scale is needed to be impactful</a:t>
            </a:r>
            <a:r>
              <a:rPr lang="en-US" sz="2800" dirty="0" smtClean="0">
                <a:solidFill>
                  <a:schemeClr val="accent2">
                    <a:lumMod val="60000"/>
                    <a:lumOff val="40000"/>
                  </a:schemeClr>
                </a:solidFill>
                <a:latin typeface="Lato Medium" charset="0"/>
                <a:ea typeface="Lato Medium" charset="0"/>
                <a:cs typeface="Lato Medium" charset="0"/>
              </a:rPr>
              <a:t> </a:t>
            </a:r>
          </a:p>
          <a:p>
            <a:pPr algn="r"/>
            <a:r>
              <a:rPr lang="en-US" sz="2800" dirty="0" smtClean="0">
                <a:solidFill>
                  <a:prstClr val="white"/>
                </a:solidFill>
                <a:latin typeface="Lato Thin" charset="0"/>
                <a:ea typeface="Lato Thin" charset="0"/>
                <a:cs typeface="Lato Thin" charset="0"/>
              </a:rPr>
              <a:t>eventually grow a team of complementary parts to allow for increased scope</a:t>
            </a:r>
            <a:endParaRPr lang="en-US" sz="2800" dirty="0">
              <a:solidFill>
                <a:prstClr val="white"/>
              </a:solidFill>
              <a:latin typeface="Lato Thin" charset="0"/>
              <a:ea typeface="Lato Thin" charset="0"/>
              <a:cs typeface="Lato Thin" charset="0"/>
            </a:endParaRPr>
          </a:p>
        </p:txBody>
      </p:sp>
      <p:sp>
        <p:nvSpPr>
          <p:cNvPr id="5" name="Slide Number Placeholder 4"/>
          <p:cNvSpPr>
            <a:spLocks noGrp="1"/>
          </p:cNvSpPr>
          <p:nvPr>
            <p:ph type="sldNum" sz="quarter" idx="12"/>
          </p:nvPr>
        </p:nvSpPr>
        <p:spPr/>
        <p:txBody>
          <a:bodyPr/>
          <a:lstStyle/>
          <a:p>
            <a:fld id="{420DB9A7-16B7-0E4E-B79C-6B67571CD3A0}" type="slidenum">
              <a:rPr lang="en-US" smtClean="0"/>
              <a:t>23</a:t>
            </a:fld>
            <a:endParaRPr lang="en-US"/>
          </a:p>
        </p:txBody>
      </p:sp>
      <p:sp>
        <p:nvSpPr>
          <p:cNvPr id="9" name="TextBox 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210344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4">
                    <a:lumMod val="20000"/>
                    <a:lumOff val="80000"/>
                  </a:schemeClr>
                </a:solidFill>
                <a:latin typeface="Lato Black" charset="0"/>
                <a:ea typeface="Lato Black" charset="0"/>
                <a:cs typeface="Lato Black" charset="0"/>
              </a:rPr>
              <a:t>FOCUS</a:t>
            </a:r>
          </a:p>
        </p:txBody>
      </p:sp>
      <p:sp>
        <p:nvSpPr>
          <p:cNvPr id="7" name="TextBox 6"/>
          <p:cNvSpPr txBox="1"/>
          <p:nvPr/>
        </p:nvSpPr>
        <p:spPr>
          <a:xfrm>
            <a:off x="483326" y="1866364"/>
            <a:ext cx="11203849" cy="3724096"/>
          </a:xfrm>
          <a:prstGeom prst="rect">
            <a:avLst/>
          </a:prstGeom>
          <a:noFill/>
        </p:spPr>
        <p:txBody>
          <a:bodyPr wrap="square" rtlCol="0">
            <a:spAutoFit/>
          </a:bodyPr>
          <a:lstStyle/>
          <a:p>
            <a:pPr algn="r"/>
            <a:r>
              <a:rPr lang="en-US" sz="2400" dirty="0" smtClean="0">
                <a:solidFill>
                  <a:schemeClr val="accent1">
                    <a:lumMod val="20000"/>
                    <a:lumOff val="80000"/>
                  </a:schemeClr>
                </a:solidFill>
                <a:latin typeface="Lato Medium" charset="0"/>
                <a:ea typeface="Lato Medium" charset="0"/>
                <a:cs typeface="Lato Medium" charset="0"/>
              </a:rPr>
              <a:t>e.g. SaaS Data Product or Marketing Optimization Decision Science</a:t>
            </a:r>
            <a:r>
              <a:rPr lang="en-US" sz="2400" dirty="0" smtClean="0">
                <a:solidFill>
                  <a:srgbClr val="4472C4">
                    <a:lumMod val="20000"/>
                    <a:lumOff val="80000"/>
                  </a:srgbClr>
                </a:solidFill>
                <a:latin typeface="Lato Medium" charset="0"/>
                <a:ea typeface="Lato Medium" charset="0"/>
                <a:cs typeface="Lato Medium" charset="0"/>
              </a:rPr>
              <a:t> </a:t>
            </a:r>
          </a:p>
          <a:p>
            <a:pPr algn="r"/>
            <a:endParaRPr lang="en-US" sz="2400" dirty="0">
              <a:solidFill>
                <a:srgbClr val="4472C4">
                  <a:lumMod val="50000"/>
                </a:srgbClr>
              </a:solidFill>
              <a:latin typeface="Lato Medium" charset="0"/>
              <a:ea typeface="Lato Medium" charset="0"/>
              <a:cs typeface="Lato Medium" charset="0"/>
            </a:endParaRPr>
          </a:p>
          <a:p>
            <a:pPr algn="r"/>
            <a:r>
              <a:rPr lang="en-US" sz="4400" b="1" dirty="0" smtClean="0">
                <a:solidFill>
                  <a:schemeClr val="accent4">
                    <a:lumMod val="20000"/>
                    <a:lumOff val="80000"/>
                  </a:schemeClr>
                </a:solidFill>
                <a:latin typeface="Lato Black" charset="0"/>
                <a:ea typeface="Lato Black" charset="0"/>
                <a:cs typeface="Lato Black" charset="0"/>
              </a:rPr>
              <a:t>CRITICAL:</a:t>
            </a:r>
            <a:r>
              <a:rPr lang="en-US" sz="4400" b="1" dirty="0" smtClean="0">
                <a:solidFill>
                  <a:schemeClr val="accent5">
                    <a:lumMod val="50000"/>
                  </a:schemeClr>
                </a:solidFill>
                <a:latin typeface="Lato Black" charset="0"/>
                <a:ea typeface="Lato Black" charset="0"/>
                <a:cs typeface="Lato Black" charset="0"/>
              </a:rPr>
              <a:t> </a:t>
            </a:r>
            <a:r>
              <a:rPr lang="en-US" sz="4400" b="1" dirty="0" smtClean="0">
                <a:solidFill>
                  <a:schemeClr val="accent1">
                    <a:lumMod val="60000"/>
                    <a:lumOff val="40000"/>
                  </a:schemeClr>
                </a:solidFill>
                <a:latin typeface="Lato Black" charset="0"/>
                <a:ea typeface="Lato Black" charset="0"/>
                <a:cs typeface="Lato Black" charset="0"/>
              </a:rPr>
              <a:t>DON’T DO TOO MANY THINGS</a:t>
            </a:r>
            <a:r>
              <a:rPr lang="en-US" sz="4400" b="1" dirty="0" smtClean="0">
                <a:solidFill>
                  <a:schemeClr val="accent5">
                    <a:lumMod val="50000"/>
                  </a:schemeClr>
                </a:solidFill>
                <a:latin typeface="Lato Black" charset="0"/>
                <a:ea typeface="Lato Black" charset="0"/>
                <a:cs typeface="Lato Black" charset="0"/>
              </a:rPr>
              <a:t/>
            </a:r>
            <a:br>
              <a:rPr lang="en-US" sz="4400" b="1" dirty="0" smtClean="0">
                <a:solidFill>
                  <a:schemeClr val="accent5">
                    <a:lumMod val="50000"/>
                  </a:schemeClr>
                </a:solidFill>
                <a:latin typeface="Lato Black" charset="0"/>
                <a:ea typeface="Lato Black" charset="0"/>
                <a:cs typeface="Lato Black" charset="0"/>
              </a:rPr>
            </a:br>
            <a:r>
              <a:rPr lang="en-US" sz="3600" dirty="0" smtClean="0">
                <a:solidFill>
                  <a:prstClr val="white"/>
                </a:solidFill>
                <a:latin typeface="Lato Thin" charset="0"/>
                <a:ea typeface="Lato Thin" charset="0"/>
                <a:cs typeface="Lato Thin" charset="0"/>
              </a:rPr>
              <a:t>	</a:t>
            </a:r>
            <a:r>
              <a:rPr lang="en-US" sz="3600" dirty="0" smtClean="0">
                <a:solidFill>
                  <a:schemeClr val="bg1"/>
                </a:solidFill>
                <a:latin typeface="Lato Thin" charset="0"/>
                <a:ea typeface="Lato Thin" charset="0"/>
                <a:cs typeface="Lato Thin" charset="0"/>
              </a:rPr>
              <a:t>Understand through UX and set expectations of stakeholders to deliver exactly what is needed. </a:t>
            </a:r>
          </a:p>
          <a:p>
            <a:pPr algn="r"/>
            <a:r>
              <a:rPr lang="en-US" sz="3600" dirty="0" smtClean="0">
                <a:solidFill>
                  <a:schemeClr val="bg1"/>
                </a:solidFill>
                <a:latin typeface="Lato Thin" charset="0"/>
                <a:ea typeface="Lato Thin" charset="0"/>
                <a:cs typeface="Lato Thin" charset="0"/>
              </a:rPr>
              <a:t>Nothing more.</a:t>
            </a:r>
          </a:p>
          <a:p>
            <a:pPr algn="r"/>
            <a:endParaRPr lang="en-US" sz="3600" dirty="0">
              <a:solidFill>
                <a:prstClr val="white"/>
              </a:solidFill>
              <a:latin typeface="Lato Thin" charset="0"/>
              <a:ea typeface="Lato Thin" charset="0"/>
              <a:cs typeface="Lato Thin" charset="0"/>
            </a:endParaRPr>
          </a:p>
        </p:txBody>
      </p:sp>
      <p:cxnSp>
        <p:nvCxnSpPr>
          <p:cNvPr id="8" name="Straight Connector 7"/>
          <p:cNvCxnSpPr/>
          <p:nvPr/>
        </p:nvCxnSpPr>
        <p:spPr>
          <a:xfrm flipV="1">
            <a:off x="483326" y="2338251"/>
            <a:ext cx="11203849" cy="1"/>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20DB9A7-16B7-0E4E-B79C-6B67571CD3A0}" type="slidenum">
              <a:rPr lang="en-US" smtClean="0"/>
              <a:t>24</a:t>
            </a:fld>
            <a:endParaRPr lang="en-US"/>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879256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4">
                    <a:lumMod val="20000"/>
                    <a:lumOff val="80000"/>
                  </a:schemeClr>
                </a:solidFill>
                <a:latin typeface="Lato Black" charset="0"/>
                <a:ea typeface="Lato Black" charset="0"/>
                <a:cs typeface="Lato Black" charset="0"/>
              </a:rPr>
              <a:t>FOCUS</a:t>
            </a:r>
          </a:p>
        </p:txBody>
      </p:sp>
      <p:sp>
        <p:nvSpPr>
          <p:cNvPr id="7" name="TextBox 6"/>
          <p:cNvSpPr txBox="1"/>
          <p:nvPr/>
        </p:nvSpPr>
        <p:spPr>
          <a:xfrm>
            <a:off x="483326" y="1866364"/>
            <a:ext cx="11203849" cy="3170099"/>
          </a:xfrm>
          <a:prstGeom prst="rect">
            <a:avLst/>
          </a:prstGeom>
          <a:noFill/>
        </p:spPr>
        <p:txBody>
          <a:bodyPr wrap="square" rtlCol="0">
            <a:spAutoFit/>
          </a:bodyPr>
          <a:lstStyle/>
          <a:p>
            <a:pPr algn="r"/>
            <a:r>
              <a:rPr lang="en-US" sz="2400" dirty="0" smtClean="0">
                <a:solidFill>
                  <a:srgbClr val="4472C4">
                    <a:lumMod val="20000"/>
                    <a:lumOff val="80000"/>
                  </a:srgbClr>
                </a:solidFill>
                <a:latin typeface="Lato Medium" charset="0"/>
                <a:ea typeface="Lato Medium" charset="0"/>
                <a:cs typeface="Lato Medium" charset="0"/>
              </a:rPr>
              <a:t>e.g. SaaS Data Product or Marketing Optimization Decision Science </a:t>
            </a:r>
          </a:p>
          <a:p>
            <a:pPr algn="r"/>
            <a:endParaRPr lang="en-US" sz="2400" dirty="0">
              <a:solidFill>
                <a:srgbClr val="4472C4">
                  <a:lumMod val="50000"/>
                </a:srgbClr>
              </a:solidFill>
              <a:latin typeface="Lato Medium" charset="0"/>
              <a:ea typeface="Lato Medium" charset="0"/>
              <a:cs typeface="Lato Medium" charset="0"/>
            </a:endParaRPr>
          </a:p>
          <a:p>
            <a:pPr algn="r"/>
            <a:r>
              <a:rPr lang="en-US" sz="4400" b="1" dirty="0" smtClean="0">
                <a:solidFill>
                  <a:schemeClr val="accent1">
                    <a:lumMod val="60000"/>
                    <a:lumOff val="40000"/>
                  </a:schemeClr>
                </a:solidFill>
                <a:latin typeface="Lato Black" charset="0"/>
                <a:ea typeface="Lato Black" charset="0"/>
                <a:cs typeface="Lato Black" charset="0"/>
              </a:rPr>
              <a:t>UNIT TEST ALL THE THINGS</a:t>
            </a:r>
            <a:r>
              <a:rPr lang="en-US" sz="4400" b="1" dirty="0" smtClean="0">
                <a:solidFill>
                  <a:schemeClr val="accent5">
                    <a:lumMod val="50000"/>
                  </a:schemeClr>
                </a:solidFill>
                <a:latin typeface="Lato Black" charset="0"/>
                <a:ea typeface="Lato Black" charset="0"/>
                <a:cs typeface="Lato Black" charset="0"/>
              </a:rPr>
              <a:t/>
            </a:r>
            <a:br>
              <a:rPr lang="en-US" sz="4400" b="1" dirty="0" smtClean="0">
                <a:solidFill>
                  <a:schemeClr val="accent5">
                    <a:lumMod val="50000"/>
                  </a:schemeClr>
                </a:solidFill>
                <a:latin typeface="Lato Black" charset="0"/>
                <a:ea typeface="Lato Black" charset="0"/>
                <a:cs typeface="Lato Black" charset="0"/>
              </a:rPr>
            </a:br>
            <a:r>
              <a:rPr lang="en-US" sz="3600" dirty="0" smtClean="0">
                <a:solidFill>
                  <a:prstClr val="white"/>
                </a:solidFill>
                <a:latin typeface="Lato Thin" charset="0"/>
                <a:ea typeface="Lato Thin" charset="0"/>
                <a:cs typeface="Lato Thin" charset="0"/>
              </a:rPr>
              <a:t>While unit tests are always important,</a:t>
            </a:r>
          </a:p>
          <a:p>
            <a:pPr algn="r"/>
            <a:r>
              <a:rPr lang="en-US" sz="3600" dirty="0" smtClean="0">
                <a:solidFill>
                  <a:prstClr val="white"/>
                </a:solidFill>
                <a:latin typeface="Lato Thin" charset="0"/>
                <a:ea typeface="Lato Thin" charset="0"/>
                <a:cs typeface="Lato Thin" charset="0"/>
              </a:rPr>
              <a:t>when a product is built iteratively, they are necessary.</a:t>
            </a:r>
          </a:p>
          <a:p>
            <a:pPr algn="r"/>
            <a:r>
              <a:rPr lang="en-US" sz="3600" dirty="0" smtClean="0">
                <a:solidFill>
                  <a:prstClr val="white"/>
                </a:solidFill>
                <a:latin typeface="Lato Thin" charset="0"/>
                <a:ea typeface="Lato Thin" charset="0"/>
                <a:cs typeface="Lato Thin" charset="0"/>
              </a:rPr>
              <a:t>Have data factories to spoof typical/edge case data.</a:t>
            </a:r>
            <a:endParaRPr lang="en-US" sz="3600" dirty="0">
              <a:solidFill>
                <a:prstClr val="white"/>
              </a:solidFill>
              <a:latin typeface="Lato Thin" charset="0"/>
              <a:ea typeface="Lato Thin" charset="0"/>
              <a:cs typeface="Lato Thin" charset="0"/>
            </a:endParaRPr>
          </a:p>
        </p:txBody>
      </p:sp>
      <p:cxnSp>
        <p:nvCxnSpPr>
          <p:cNvPr id="8" name="Straight Connector 7"/>
          <p:cNvCxnSpPr/>
          <p:nvPr/>
        </p:nvCxnSpPr>
        <p:spPr>
          <a:xfrm flipV="1">
            <a:off x="483326" y="2338251"/>
            <a:ext cx="11203849" cy="1"/>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20DB9A7-16B7-0E4E-B79C-6B67571CD3A0}" type="slidenum">
              <a:rPr lang="en-US" smtClean="0"/>
              <a:t>25</a:t>
            </a:fld>
            <a:endParaRPr lang="en-US"/>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11421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rgbClr val="FFC000">
                    <a:lumMod val="20000"/>
                    <a:lumOff val="80000"/>
                  </a:srgbClr>
                </a:solidFill>
                <a:latin typeface="Lato Black" charset="0"/>
                <a:ea typeface="Lato Black" charset="0"/>
                <a:cs typeface="Lato Black" charset="0"/>
              </a:rPr>
              <a:t>FOCUS</a:t>
            </a:r>
          </a:p>
        </p:txBody>
      </p:sp>
      <p:sp>
        <p:nvSpPr>
          <p:cNvPr id="7" name="TextBox 6"/>
          <p:cNvSpPr txBox="1"/>
          <p:nvPr/>
        </p:nvSpPr>
        <p:spPr>
          <a:xfrm>
            <a:off x="483326" y="1866364"/>
            <a:ext cx="11203849" cy="2616101"/>
          </a:xfrm>
          <a:prstGeom prst="rect">
            <a:avLst/>
          </a:prstGeom>
          <a:noFill/>
        </p:spPr>
        <p:txBody>
          <a:bodyPr wrap="square" rtlCol="0">
            <a:spAutoFit/>
          </a:bodyPr>
          <a:lstStyle/>
          <a:p>
            <a:pPr algn="r"/>
            <a:r>
              <a:rPr lang="en-US" sz="2400" dirty="0" smtClean="0">
                <a:solidFill>
                  <a:srgbClr val="4472C4">
                    <a:lumMod val="20000"/>
                    <a:lumOff val="80000"/>
                  </a:srgbClr>
                </a:solidFill>
                <a:latin typeface="Lato Medium" charset="0"/>
                <a:ea typeface="Lato Medium" charset="0"/>
                <a:cs typeface="Lato Medium" charset="0"/>
              </a:rPr>
              <a:t>e.g. SaaS Data Product or Marketing Optimization Decision Science </a:t>
            </a:r>
          </a:p>
          <a:p>
            <a:pPr algn="r"/>
            <a:endParaRPr lang="en-US" sz="2400" dirty="0">
              <a:solidFill>
                <a:srgbClr val="4472C4">
                  <a:lumMod val="50000"/>
                </a:srgbClr>
              </a:solidFill>
              <a:latin typeface="Lato Medium" charset="0"/>
              <a:ea typeface="Lato Medium" charset="0"/>
              <a:cs typeface="Lato Medium" charset="0"/>
            </a:endParaRPr>
          </a:p>
          <a:p>
            <a:pPr algn="r"/>
            <a:r>
              <a:rPr lang="en-US" sz="4400" b="1" dirty="0" smtClean="0">
                <a:solidFill>
                  <a:srgbClr val="5B9BD5">
                    <a:lumMod val="60000"/>
                    <a:lumOff val="40000"/>
                  </a:srgbClr>
                </a:solidFill>
                <a:latin typeface="Lato Black" charset="0"/>
                <a:ea typeface="Lato Black" charset="0"/>
                <a:cs typeface="Lato Black" charset="0"/>
              </a:rPr>
              <a:t>DOUBLE THE DOCUMENTATION</a:t>
            </a:r>
            <a:r>
              <a:rPr lang="en-US" sz="4400" b="1" dirty="0" smtClean="0">
                <a:solidFill>
                  <a:srgbClr val="4472C4">
                    <a:lumMod val="50000"/>
                  </a:srgbClr>
                </a:solidFill>
                <a:latin typeface="Lato Black" charset="0"/>
                <a:ea typeface="Lato Black" charset="0"/>
                <a:cs typeface="Lato Black" charset="0"/>
              </a:rPr>
              <a:t/>
            </a:r>
            <a:br>
              <a:rPr lang="en-US" sz="4400" b="1" dirty="0" smtClean="0">
                <a:solidFill>
                  <a:srgbClr val="4472C4">
                    <a:lumMod val="50000"/>
                  </a:srgbClr>
                </a:solidFill>
                <a:latin typeface="Lato Black" charset="0"/>
                <a:ea typeface="Lato Black" charset="0"/>
                <a:cs typeface="Lato Black" charset="0"/>
              </a:rPr>
            </a:br>
            <a:r>
              <a:rPr lang="en-US" sz="3600" dirty="0" smtClean="0">
                <a:solidFill>
                  <a:prstClr val="white"/>
                </a:solidFill>
                <a:latin typeface="Lato Thin" charset="0"/>
                <a:ea typeface="Lato Thin" charset="0"/>
                <a:cs typeface="Lato Thin" charset="0"/>
              </a:rPr>
              <a:t>Explain the process technically (for future you)</a:t>
            </a:r>
          </a:p>
          <a:p>
            <a:pPr algn="r"/>
            <a:r>
              <a:rPr lang="en-US" sz="3600" dirty="0" smtClean="0">
                <a:solidFill>
                  <a:prstClr val="white"/>
                </a:solidFill>
                <a:latin typeface="Lato Thin" charset="0"/>
                <a:ea typeface="Lato Thin" charset="0"/>
                <a:cs typeface="Lato Thin" charset="0"/>
              </a:rPr>
              <a:t>and accurately but simply (for the consumer)</a:t>
            </a:r>
            <a:endParaRPr lang="en-US" sz="3600" dirty="0">
              <a:solidFill>
                <a:prstClr val="white"/>
              </a:solidFill>
              <a:latin typeface="Lato Thin" charset="0"/>
              <a:ea typeface="Lato Thin" charset="0"/>
              <a:cs typeface="Lato Thin" charset="0"/>
            </a:endParaRPr>
          </a:p>
        </p:txBody>
      </p:sp>
      <p:cxnSp>
        <p:nvCxnSpPr>
          <p:cNvPr id="8" name="Straight Connector 7"/>
          <p:cNvCxnSpPr/>
          <p:nvPr/>
        </p:nvCxnSpPr>
        <p:spPr>
          <a:xfrm flipV="1">
            <a:off x="483326" y="2338251"/>
            <a:ext cx="11203849" cy="1"/>
          </a:xfrm>
          <a:prstGeom prst="line">
            <a:avLst/>
          </a:prstGeom>
          <a:ln w="1905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20DB9A7-16B7-0E4E-B79C-6B67571CD3A0}" type="slidenum">
              <a:rPr lang="en-US" smtClean="0">
                <a:solidFill>
                  <a:prstClr val="white">
                    <a:alpha val="50000"/>
                  </a:prstClr>
                </a:solidFill>
              </a:rPr>
              <a:pPr/>
              <a:t>26</a:t>
            </a:fld>
            <a:endParaRPr lang="en-US">
              <a:solidFill>
                <a:prstClr val="white">
                  <a:alpha val="50000"/>
                </a:prstClr>
              </a:solidFill>
            </a:endParaRPr>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9430471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7" name="TextBox 6"/>
          <p:cNvSpPr txBox="1"/>
          <p:nvPr/>
        </p:nvSpPr>
        <p:spPr>
          <a:xfrm>
            <a:off x="483326" y="1866364"/>
            <a:ext cx="11203849" cy="3170099"/>
          </a:xfrm>
          <a:prstGeom prst="rect">
            <a:avLst/>
          </a:prstGeom>
          <a:noFill/>
        </p:spPr>
        <p:txBody>
          <a:bodyPr wrap="square" rtlCol="0">
            <a:spAutoFit/>
          </a:bodyPr>
          <a:lstStyle/>
          <a:p>
            <a:pPr algn="r"/>
            <a:r>
              <a:rPr lang="en-US" sz="2400" dirty="0">
                <a:solidFill>
                  <a:schemeClr val="accent5">
                    <a:lumMod val="20000"/>
                    <a:lumOff val="80000"/>
                  </a:schemeClr>
                </a:solidFill>
                <a:latin typeface="Lato Medium" charset="0"/>
                <a:ea typeface="Lato Medium" charset="0"/>
                <a:cs typeface="Lato Medium" charset="0"/>
              </a:rPr>
              <a:t>e.g. Recommendation Engines + Attribution Models + Routing Algorithms + </a:t>
            </a:r>
            <a:r>
              <a:rPr lang="is-IS" sz="2400" dirty="0" smtClean="0">
                <a:solidFill>
                  <a:schemeClr val="accent5">
                    <a:lumMod val="20000"/>
                    <a:lumOff val="80000"/>
                  </a:schemeClr>
                </a:solidFill>
                <a:latin typeface="Lato Medium" charset="0"/>
                <a:ea typeface="Lato Medium" charset="0"/>
                <a:cs typeface="Lato Medium" charset="0"/>
              </a:rPr>
              <a:t>…</a:t>
            </a:r>
          </a:p>
          <a:p>
            <a:pPr algn="r"/>
            <a:endParaRPr lang="en-US" sz="2400" dirty="0">
              <a:solidFill>
                <a:srgbClr val="4472C4">
                  <a:lumMod val="50000"/>
                </a:srgbClr>
              </a:solidFill>
              <a:latin typeface="Lato Medium" charset="0"/>
              <a:ea typeface="Lato Medium" charset="0"/>
              <a:cs typeface="Lato Medium" charset="0"/>
            </a:endParaRPr>
          </a:p>
          <a:p>
            <a:pPr algn="r"/>
            <a:r>
              <a:rPr lang="en-US" sz="4400" b="1" dirty="0" smtClean="0">
                <a:solidFill>
                  <a:schemeClr val="accent2">
                    <a:lumMod val="40000"/>
                    <a:lumOff val="60000"/>
                  </a:schemeClr>
                </a:solidFill>
                <a:latin typeface="Lato Black" charset="0"/>
                <a:ea typeface="Lato Black" charset="0"/>
                <a:cs typeface="Lato Black" charset="0"/>
              </a:rPr>
              <a:t>CRITICAL:</a:t>
            </a:r>
            <a:r>
              <a:rPr lang="en-US" sz="4400" b="1" dirty="0" smtClean="0">
                <a:solidFill>
                  <a:schemeClr val="accent5">
                    <a:lumMod val="50000"/>
                  </a:schemeClr>
                </a:solidFill>
                <a:latin typeface="Lato Black" charset="0"/>
                <a:ea typeface="Lato Black" charset="0"/>
                <a:cs typeface="Lato Black" charset="0"/>
              </a:rPr>
              <a:t> </a:t>
            </a:r>
            <a:r>
              <a:rPr lang="en-US" sz="4400" b="1" dirty="0" smtClean="0">
                <a:solidFill>
                  <a:schemeClr val="accent1">
                    <a:lumMod val="60000"/>
                    <a:lumOff val="40000"/>
                  </a:schemeClr>
                </a:solidFill>
                <a:latin typeface="Lato Black" charset="0"/>
                <a:ea typeface="Lato Black" charset="0"/>
                <a:cs typeface="Lato Black" charset="0"/>
              </a:rPr>
              <a:t>QUICK TO “GOOD ENOUGH”</a:t>
            </a:r>
            <a:br>
              <a:rPr lang="en-US" sz="4400" b="1" dirty="0" smtClean="0">
                <a:solidFill>
                  <a:schemeClr val="accent1">
                    <a:lumMod val="60000"/>
                    <a:lumOff val="40000"/>
                  </a:schemeClr>
                </a:solidFill>
                <a:latin typeface="Lato Black" charset="0"/>
                <a:ea typeface="Lato Black" charset="0"/>
                <a:cs typeface="Lato Black" charset="0"/>
              </a:rPr>
            </a:br>
            <a:r>
              <a:rPr lang="en-US" sz="3600" dirty="0" smtClean="0">
                <a:solidFill>
                  <a:prstClr val="white"/>
                </a:solidFill>
                <a:latin typeface="Lato Thin" charset="0"/>
                <a:ea typeface="Lato Thin" charset="0"/>
                <a:cs typeface="Lato Thin" charset="0"/>
              </a:rPr>
              <a:t>	You need to scale the team to be effective,</a:t>
            </a:r>
          </a:p>
          <a:p>
            <a:pPr algn="r"/>
            <a:r>
              <a:rPr lang="en-US" sz="3600" dirty="0" smtClean="0">
                <a:solidFill>
                  <a:prstClr val="white"/>
                </a:solidFill>
                <a:latin typeface="Lato Thin" charset="0"/>
                <a:ea typeface="Lato Thin" charset="0"/>
                <a:cs typeface="Lato Thin" charset="0"/>
              </a:rPr>
              <a:t>so produce small, easy wins to earn favor and budget.</a:t>
            </a:r>
          </a:p>
          <a:p>
            <a:pPr algn="r"/>
            <a:r>
              <a:rPr lang="en-US" sz="3600" dirty="0" smtClean="0">
                <a:solidFill>
                  <a:prstClr val="white"/>
                </a:solidFill>
                <a:latin typeface="Lato Thin" charset="0"/>
                <a:ea typeface="Lato Thin" charset="0"/>
                <a:cs typeface="Lato Thin" charset="0"/>
              </a:rPr>
              <a:t>Think Pareto’s principle: 80% quality at 20% time cost.</a:t>
            </a:r>
            <a:endParaRPr lang="en-US" sz="3600" dirty="0">
              <a:solidFill>
                <a:prstClr val="white"/>
              </a:solidFill>
              <a:latin typeface="Lato Thin" charset="0"/>
              <a:ea typeface="Lato Thin" charset="0"/>
              <a:cs typeface="Lato Thin" charset="0"/>
            </a:endParaRPr>
          </a:p>
        </p:txBody>
      </p:sp>
      <p:sp>
        <p:nvSpPr>
          <p:cNvPr id="9" name="TextBox 8"/>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2">
                    <a:lumMod val="40000"/>
                    <a:lumOff val="60000"/>
                  </a:schemeClr>
                </a:solidFill>
                <a:latin typeface="Lato Black" charset="0"/>
                <a:ea typeface="Lato Black" charset="0"/>
                <a:cs typeface="Lato Black" charset="0"/>
              </a:rPr>
              <a:t>EXPAND</a:t>
            </a:r>
          </a:p>
        </p:txBody>
      </p:sp>
      <p:cxnSp>
        <p:nvCxnSpPr>
          <p:cNvPr id="10" name="Straight Connector 9"/>
          <p:cNvCxnSpPr/>
          <p:nvPr/>
        </p:nvCxnSpPr>
        <p:spPr>
          <a:xfrm flipV="1">
            <a:off x="483326" y="2338251"/>
            <a:ext cx="11203849" cy="1"/>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20DB9A7-16B7-0E4E-B79C-6B67571CD3A0}" type="slidenum">
              <a:rPr lang="en-US" smtClean="0"/>
              <a:t>27</a:t>
            </a:fld>
            <a:endParaRPr lang="en-US"/>
          </a:p>
        </p:txBody>
      </p:sp>
      <p:sp>
        <p:nvSpPr>
          <p:cNvPr id="11" name="TextBox 10"/>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956315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7" name="TextBox 6"/>
          <p:cNvSpPr txBox="1"/>
          <p:nvPr/>
        </p:nvSpPr>
        <p:spPr>
          <a:xfrm>
            <a:off x="483326" y="1866364"/>
            <a:ext cx="11203849" cy="3170099"/>
          </a:xfrm>
          <a:prstGeom prst="rect">
            <a:avLst/>
          </a:prstGeom>
          <a:noFill/>
        </p:spPr>
        <p:txBody>
          <a:bodyPr wrap="square" rtlCol="0">
            <a:spAutoFit/>
          </a:bodyPr>
          <a:lstStyle/>
          <a:p>
            <a:pPr algn="r"/>
            <a:r>
              <a:rPr lang="en-US" sz="2400" dirty="0">
                <a:solidFill>
                  <a:srgbClr val="4472C4">
                    <a:lumMod val="20000"/>
                    <a:lumOff val="80000"/>
                  </a:srgbClr>
                </a:solidFill>
                <a:latin typeface="Lato Medium" charset="0"/>
                <a:ea typeface="Lato Medium" charset="0"/>
                <a:cs typeface="Lato Medium" charset="0"/>
              </a:rPr>
              <a:t>e.g. Recommendation Engines + Attribution Models + Routing Algorithms + </a:t>
            </a:r>
            <a:r>
              <a:rPr lang="is-IS" sz="2400" dirty="0" smtClean="0">
                <a:solidFill>
                  <a:srgbClr val="4472C4">
                    <a:lumMod val="20000"/>
                    <a:lumOff val="80000"/>
                  </a:srgbClr>
                </a:solidFill>
                <a:latin typeface="Lato Medium" charset="0"/>
                <a:ea typeface="Lato Medium" charset="0"/>
                <a:cs typeface="Lato Medium" charset="0"/>
              </a:rPr>
              <a:t>…</a:t>
            </a:r>
          </a:p>
          <a:p>
            <a:pPr algn="r"/>
            <a:endParaRPr lang="en-US" sz="2400" dirty="0">
              <a:solidFill>
                <a:srgbClr val="4472C4">
                  <a:lumMod val="50000"/>
                </a:srgbClr>
              </a:solidFill>
              <a:latin typeface="Lato Medium" charset="0"/>
              <a:ea typeface="Lato Medium" charset="0"/>
              <a:cs typeface="Lato Medium" charset="0"/>
            </a:endParaRPr>
          </a:p>
          <a:p>
            <a:pPr algn="r"/>
            <a:r>
              <a:rPr lang="en-US" sz="4400" b="1" dirty="0" smtClean="0">
                <a:solidFill>
                  <a:schemeClr val="accent1">
                    <a:lumMod val="60000"/>
                    <a:lumOff val="40000"/>
                  </a:schemeClr>
                </a:solidFill>
                <a:latin typeface="Lato Black" charset="0"/>
                <a:ea typeface="Lato Black" charset="0"/>
                <a:cs typeface="Lato Black" charset="0"/>
              </a:rPr>
              <a:t>GET DATA MVPs INTO PRODUCTION</a:t>
            </a:r>
            <a:r>
              <a:rPr lang="en-US" sz="4400" b="1" dirty="0" smtClean="0">
                <a:solidFill>
                  <a:schemeClr val="accent5">
                    <a:lumMod val="50000"/>
                  </a:schemeClr>
                </a:solidFill>
                <a:latin typeface="Lato Black" charset="0"/>
                <a:ea typeface="Lato Black" charset="0"/>
                <a:cs typeface="Lato Black" charset="0"/>
              </a:rPr>
              <a:t/>
            </a:r>
            <a:br>
              <a:rPr lang="en-US" sz="4400" b="1" dirty="0" smtClean="0">
                <a:solidFill>
                  <a:schemeClr val="accent5">
                    <a:lumMod val="50000"/>
                  </a:schemeClr>
                </a:solidFill>
                <a:latin typeface="Lato Black" charset="0"/>
                <a:ea typeface="Lato Black" charset="0"/>
                <a:cs typeface="Lato Black" charset="0"/>
              </a:rPr>
            </a:br>
            <a:r>
              <a:rPr lang="en-US" sz="3600" dirty="0" smtClean="0">
                <a:solidFill>
                  <a:prstClr val="white"/>
                </a:solidFill>
                <a:latin typeface="Lato Thin" charset="0"/>
                <a:ea typeface="Lato Thin" charset="0"/>
                <a:cs typeface="Lato Thin" charset="0"/>
              </a:rPr>
              <a:t>	Many Data Products require lots of user data,</a:t>
            </a:r>
          </a:p>
          <a:p>
            <a:pPr algn="r"/>
            <a:r>
              <a:rPr lang="en-US" sz="3600" dirty="0" smtClean="0">
                <a:solidFill>
                  <a:prstClr val="white"/>
                </a:solidFill>
                <a:latin typeface="Lato Thin" charset="0"/>
                <a:ea typeface="Lato Thin" charset="0"/>
                <a:cs typeface="Lato Thin" charset="0"/>
              </a:rPr>
              <a:t>so get an MVP out to start collecting, </a:t>
            </a:r>
          </a:p>
          <a:p>
            <a:pPr algn="r"/>
            <a:r>
              <a:rPr lang="en-US" sz="3600" dirty="0" smtClean="0">
                <a:solidFill>
                  <a:prstClr val="white"/>
                </a:solidFill>
                <a:latin typeface="Lato Thin" charset="0"/>
                <a:ea typeface="Lato Thin" charset="0"/>
                <a:cs typeface="Lato Thin" charset="0"/>
              </a:rPr>
              <a:t>and wait to improve.</a:t>
            </a:r>
            <a:endParaRPr lang="en-US" sz="3600" dirty="0">
              <a:solidFill>
                <a:prstClr val="white"/>
              </a:solidFill>
              <a:latin typeface="Lato Thin" charset="0"/>
              <a:ea typeface="Lato Thin" charset="0"/>
              <a:cs typeface="Lato Thin" charset="0"/>
            </a:endParaRPr>
          </a:p>
        </p:txBody>
      </p:sp>
      <p:sp>
        <p:nvSpPr>
          <p:cNvPr id="9" name="TextBox 8"/>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2">
                    <a:lumMod val="40000"/>
                    <a:lumOff val="60000"/>
                  </a:schemeClr>
                </a:solidFill>
                <a:latin typeface="Lato Black" charset="0"/>
                <a:ea typeface="Lato Black" charset="0"/>
                <a:cs typeface="Lato Black" charset="0"/>
              </a:rPr>
              <a:t>EXPAND</a:t>
            </a:r>
          </a:p>
        </p:txBody>
      </p:sp>
      <p:cxnSp>
        <p:nvCxnSpPr>
          <p:cNvPr id="10" name="Straight Connector 9"/>
          <p:cNvCxnSpPr/>
          <p:nvPr/>
        </p:nvCxnSpPr>
        <p:spPr>
          <a:xfrm flipV="1">
            <a:off x="483326" y="2338251"/>
            <a:ext cx="11203849" cy="1"/>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20DB9A7-16B7-0E4E-B79C-6B67571CD3A0}" type="slidenum">
              <a:rPr lang="en-US" smtClean="0"/>
              <a:t>28</a:t>
            </a:fld>
            <a:endParaRPr lang="en-US"/>
          </a:p>
        </p:txBody>
      </p:sp>
      <p:sp>
        <p:nvSpPr>
          <p:cNvPr id="11" name="TextBox 10"/>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9437210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D2F44"/>
        </a:solidFill>
        <a:effectLst/>
      </p:bgPr>
    </p:bg>
    <p:spTree>
      <p:nvGrpSpPr>
        <p:cNvPr id="1" name=""/>
        <p:cNvGrpSpPr/>
        <p:nvPr/>
      </p:nvGrpSpPr>
      <p:grpSpPr>
        <a:xfrm>
          <a:off x="0" y="0"/>
          <a:ext cx="0" cy="0"/>
          <a:chOff x="0" y="0"/>
          <a:chExt cx="0" cy="0"/>
        </a:xfrm>
      </p:grpSpPr>
      <p:sp>
        <p:nvSpPr>
          <p:cNvPr id="7" name="TextBox 6"/>
          <p:cNvSpPr txBox="1"/>
          <p:nvPr/>
        </p:nvSpPr>
        <p:spPr>
          <a:xfrm>
            <a:off x="483326" y="1866364"/>
            <a:ext cx="11203849" cy="3170099"/>
          </a:xfrm>
          <a:prstGeom prst="rect">
            <a:avLst/>
          </a:prstGeom>
          <a:noFill/>
        </p:spPr>
        <p:txBody>
          <a:bodyPr wrap="square" rtlCol="0">
            <a:spAutoFit/>
          </a:bodyPr>
          <a:lstStyle/>
          <a:p>
            <a:pPr algn="r"/>
            <a:r>
              <a:rPr lang="en-US" sz="2400" dirty="0">
                <a:solidFill>
                  <a:srgbClr val="4472C4">
                    <a:lumMod val="20000"/>
                    <a:lumOff val="80000"/>
                  </a:srgbClr>
                </a:solidFill>
                <a:latin typeface="Lato Medium" charset="0"/>
                <a:ea typeface="Lato Medium" charset="0"/>
                <a:cs typeface="Lato Medium" charset="0"/>
              </a:rPr>
              <a:t>e.g. Recommendation Engines + Attribution Models + Routing Algorithms + </a:t>
            </a:r>
            <a:r>
              <a:rPr lang="is-IS" sz="2400" dirty="0" smtClean="0">
                <a:solidFill>
                  <a:srgbClr val="4472C4">
                    <a:lumMod val="20000"/>
                    <a:lumOff val="80000"/>
                  </a:srgbClr>
                </a:solidFill>
                <a:latin typeface="Lato Medium" charset="0"/>
                <a:ea typeface="Lato Medium" charset="0"/>
                <a:cs typeface="Lato Medium" charset="0"/>
              </a:rPr>
              <a:t>…</a:t>
            </a:r>
          </a:p>
          <a:p>
            <a:pPr algn="r"/>
            <a:endParaRPr lang="en-US" sz="2400" dirty="0">
              <a:solidFill>
                <a:srgbClr val="4472C4">
                  <a:lumMod val="50000"/>
                </a:srgbClr>
              </a:solidFill>
              <a:latin typeface="Lato Medium" charset="0"/>
              <a:ea typeface="Lato Medium" charset="0"/>
              <a:cs typeface="Lato Medium" charset="0"/>
            </a:endParaRPr>
          </a:p>
          <a:p>
            <a:pPr algn="r"/>
            <a:r>
              <a:rPr lang="en-US" sz="4400" b="1" smtClean="0">
                <a:solidFill>
                  <a:schemeClr val="accent1">
                    <a:lumMod val="60000"/>
                    <a:lumOff val="40000"/>
                  </a:schemeClr>
                </a:solidFill>
                <a:latin typeface="Lato Black" charset="0"/>
                <a:ea typeface="Lato Black" charset="0"/>
                <a:cs typeface="Lato Black" charset="0"/>
              </a:rPr>
              <a:t>BE A </a:t>
            </a:r>
            <a:r>
              <a:rPr lang="en-US" sz="4400" b="1" dirty="0" smtClean="0">
                <a:solidFill>
                  <a:schemeClr val="accent1">
                    <a:lumMod val="60000"/>
                    <a:lumOff val="40000"/>
                  </a:schemeClr>
                </a:solidFill>
                <a:latin typeface="Lato Black" charset="0"/>
                <a:ea typeface="Lato Black" charset="0"/>
                <a:cs typeface="Lato Black" charset="0"/>
              </a:rPr>
              <a:t>PRETTY GOOD DATA ENGINEER</a:t>
            </a:r>
            <a:r>
              <a:rPr lang="en-US" sz="4400" b="1" dirty="0" smtClean="0">
                <a:solidFill>
                  <a:schemeClr val="accent5">
                    <a:lumMod val="50000"/>
                  </a:schemeClr>
                </a:solidFill>
                <a:latin typeface="Lato Black" charset="0"/>
                <a:ea typeface="Lato Black" charset="0"/>
                <a:cs typeface="Lato Black" charset="0"/>
              </a:rPr>
              <a:t/>
            </a:r>
            <a:br>
              <a:rPr lang="en-US" sz="4400" b="1" dirty="0" smtClean="0">
                <a:solidFill>
                  <a:schemeClr val="accent5">
                    <a:lumMod val="50000"/>
                  </a:schemeClr>
                </a:solidFill>
                <a:latin typeface="Lato Black" charset="0"/>
                <a:ea typeface="Lato Black" charset="0"/>
                <a:cs typeface="Lato Black" charset="0"/>
              </a:rPr>
            </a:br>
            <a:r>
              <a:rPr lang="en-US" sz="3600" dirty="0" smtClean="0">
                <a:solidFill>
                  <a:prstClr val="white"/>
                </a:solidFill>
                <a:latin typeface="Lato Thin" charset="0"/>
                <a:ea typeface="Lato Thin" charset="0"/>
                <a:cs typeface="Lato Thin" charset="0"/>
              </a:rPr>
              <a:t>	Projects are often standalone,</a:t>
            </a:r>
          </a:p>
          <a:p>
            <a:pPr algn="r"/>
            <a:r>
              <a:rPr lang="en-US" sz="3600" dirty="0" smtClean="0">
                <a:solidFill>
                  <a:prstClr val="white"/>
                </a:solidFill>
                <a:latin typeface="Lato Thin" charset="0"/>
                <a:ea typeface="Lato Thin" charset="0"/>
                <a:cs typeface="Lato Thin" charset="0"/>
              </a:rPr>
              <a:t>so have a reliable ETL process to reduce upkeep.</a:t>
            </a:r>
          </a:p>
          <a:p>
            <a:pPr algn="r"/>
            <a:r>
              <a:rPr lang="en-US" sz="3600" dirty="0" smtClean="0">
                <a:solidFill>
                  <a:prstClr val="white"/>
                </a:solidFill>
                <a:latin typeface="Lato Thin" charset="0"/>
                <a:ea typeface="Lato Thin" charset="0"/>
                <a:cs typeface="Lato Thin" charset="0"/>
              </a:rPr>
              <a:t>Upkeep time budget will increase over time.</a:t>
            </a:r>
            <a:endParaRPr lang="en-US" sz="3600" dirty="0">
              <a:solidFill>
                <a:prstClr val="white"/>
              </a:solidFill>
              <a:latin typeface="Lato Thin" charset="0"/>
              <a:ea typeface="Lato Thin" charset="0"/>
              <a:cs typeface="Lato Thin" charset="0"/>
            </a:endParaRPr>
          </a:p>
        </p:txBody>
      </p:sp>
      <p:sp>
        <p:nvSpPr>
          <p:cNvPr id="9" name="TextBox 8"/>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accent2">
                    <a:lumMod val="40000"/>
                    <a:lumOff val="60000"/>
                  </a:schemeClr>
                </a:solidFill>
                <a:latin typeface="Lato Black" charset="0"/>
                <a:ea typeface="Lato Black" charset="0"/>
                <a:cs typeface="Lato Black" charset="0"/>
              </a:rPr>
              <a:t>EXPAND</a:t>
            </a:r>
          </a:p>
        </p:txBody>
      </p:sp>
      <p:cxnSp>
        <p:nvCxnSpPr>
          <p:cNvPr id="10" name="Straight Connector 9"/>
          <p:cNvCxnSpPr/>
          <p:nvPr/>
        </p:nvCxnSpPr>
        <p:spPr>
          <a:xfrm flipV="1">
            <a:off x="483326" y="2338251"/>
            <a:ext cx="11203849" cy="1"/>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20DB9A7-16B7-0E4E-B79C-6B67571CD3A0}" type="slidenum">
              <a:rPr lang="en-US" smtClean="0"/>
              <a:t>29</a:t>
            </a:fld>
            <a:endParaRPr lang="en-US"/>
          </a:p>
        </p:txBody>
      </p:sp>
      <p:sp>
        <p:nvSpPr>
          <p:cNvPr id="11" name="TextBox 10"/>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338817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E70"/>
        </a:solidFill>
        <a:effectLst/>
      </p:bgPr>
    </p:bg>
    <p:spTree>
      <p:nvGrpSpPr>
        <p:cNvPr id="1" name=""/>
        <p:cNvGrpSpPr/>
        <p:nvPr/>
      </p:nvGrpSpPr>
      <p:grpSpPr>
        <a:xfrm>
          <a:off x="0" y="0"/>
          <a:ext cx="0" cy="0"/>
          <a:chOff x="0" y="0"/>
          <a:chExt cx="0" cy="0"/>
        </a:xfrm>
      </p:grpSpPr>
      <p:sp>
        <p:nvSpPr>
          <p:cNvPr id="15" name="TextBox 14"/>
          <p:cNvSpPr txBox="1"/>
          <p:nvPr/>
        </p:nvSpPr>
        <p:spPr>
          <a:xfrm>
            <a:off x="0" y="542925"/>
            <a:ext cx="11687175" cy="3293209"/>
          </a:xfrm>
          <a:prstGeom prst="rect">
            <a:avLst/>
          </a:prstGeom>
          <a:noFill/>
        </p:spPr>
        <p:txBody>
          <a:bodyPr wrap="square" rtlCol="0">
            <a:spAutoFit/>
          </a:bodyPr>
          <a:lstStyle/>
          <a:p>
            <a:pPr algn="r"/>
            <a:r>
              <a:rPr lang="en-US" sz="8000" b="1" dirty="0" smtClean="0">
                <a:solidFill>
                  <a:srgbClr val="DA4AFF"/>
                </a:solidFill>
                <a:latin typeface="Lato Black" charset="0"/>
                <a:ea typeface="Lato Black" charset="0"/>
                <a:cs typeface="Lato Black" charset="0"/>
              </a:rPr>
              <a:t>DATA SCIENCE</a:t>
            </a:r>
          </a:p>
          <a:p>
            <a:pPr algn="r"/>
            <a:r>
              <a:rPr lang="en-US" sz="4000" dirty="0" smtClean="0">
                <a:solidFill>
                  <a:srgbClr val="D1A6FF"/>
                </a:solidFill>
                <a:latin typeface="Lato Thin" charset="0"/>
                <a:ea typeface="Lato Thin" charset="0"/>
                <a:cs typeface="Lato Thin" charset="0"/>
              </a:rPr>
              <a:t>with</a:t>
            </a:r>
            <a:endParaRPr lang="en-US" sz="6000" dirty="0">
              <a:solidFill>
                <a:srgbClr val="D1A6FF"/>
              </a:solidFill>
              <a:latin typeface="Lato Thin" charset="0"/>
              <a:ea typeface="Lato Thin" charset="0"/>
              <a:cs typeface="Lato Thin" charset="0"/>
            </a:endParaRPr>
          </a:p>
          <a:p>
            <a:pPr algn="r"/>
            <a:r>
              <a:rPr lang="en-US" sz="6000" b="1" dirty="0" smtClean="0">
                <a:solidFill>
                  <a:srgbClr val="E7E6E6">
                    <a:lumMod val="75000"/>
                  </a:srgbClr>
                </a:solidFill>
                <a:latin typeface="Lato Black" charset="0"/>
                <a:ea typeface="Lato Black" charset="0"/>
                <a:cs typeface="Lato Black" charset="0"/>
              </a:rPr>
              <a:t>SMALL TEAMS</a:t>
            </a:r>
            <a:endParaRPr lang="en-US" sz="3000" b="1" dirty="0" smtClean="0">
              <a:solidFill>
                <a:srgbClr val="E7E6E6">
                  <a:lumMod val="75000"/>
                </a:srgbClr>
              </a:solidFill>
              <a:latin typeface="Lato Black" charset="0"/>
              <a:ea typeface="Lato Black" charset="0"/>
              <a:cs typeface="Lato Black" charset="0"/>
            </a:endParaRPr>
          </a:p>
          <a:p>
            <a:pPr algn="r"/>
            <a:endParaRPr lang="en-US" sz="2800" dirty="0" smtClean="0">
              <a:solidFill>
                <a:prstClr val="white"/>
              </a:solidFill>
              <a:latin typeface="Lato" charset="0"/>
              <a:ea typeface="Lato" charset="0"/>
              <a:cs typeface="Lato" charset="0"/>
            </a:endParaRPr>
          </a:p>
        </p:txBody>
      </p:sp>
      <p:sp>
        <p:nvSpPr>
          <p:cNvPr id="3" name="TextBox 2"/>
          <p:cNvSpPr txBox="1"/>
          <p:nvPr/>
        </p:nvSpPr>
        <p:spPr>
          <a:xfrm>
            <a:off x="613458" y="3553003"/>
            <a:ext cx="11073717" cy="2308324"/>
          </a:xfrm>
          <a:prstGeom prst="rect">
            <a:avLst/>
          </a:prstGeom>
          <a:noFill/>
        </p:spPr>
        <p:txBody>
          <a:bodyPr wrap="square" rtlCol="0">
            <a:spAutoFit/>
          </a:bodyPr>
          <a:lstStyle/>
          <a:p>
            <a:r>
              <a:rPr lang="en-US" sz="3600" dirty="0" smtClean="0">
                <a:solidFill>
                  <a:srgbClr val="DA49FF"/>
                </a:solidFill>
                <a:latin typeface="Lato Light" charset="0"/>
                <a:ea typeface="Lato Light" charset="0"/>
                <a:cs typeface="Lato Light" charset="0"/>
              </a:rPr>
              <a:t>Forward: </a:t>
            </a:r>
          </a:p>
          <a:p>
            <a:r>
              <a:rPr lang="en-US" sz="3600" dirty="0" smtClean="0">
                <a:solidFill>
                  <a:prstClr val="white"/>
                </a:solidFill>
                <a:latin typeface="Lato Light" charset="0"/>
                <a:ea typeface="Lato Light" charset="0"/>
                <a:cs typeface="Lato Light" charset="0"/>
              </a:rPr>
              <a:t>This is not an indictment of companies with limited resources. It’s a description of a challenging reality. </a:t>
            </a:r>
          </a:p>
          <a:p>
            <a:r>
              <a:rPr lang="en-US" sz="3600" dirty="0" smtClean="0">
                <a:solidFill>
                  <a:prstClr val="white"/>
                </a:solidFill>
                <a:latin typeface="Lato Light" charset="0"/>
                <a:ea typeface="Lato Light" charset="0"/>
                <a:cs typeface="Lato Light" charset="0"/>
              </a:rPr>
              <a:t>A reality I happen to love and find incredibly exciting.</a:t>
            </a:r>
            <a:endParaRPr lang="en-US" sz="3600" dirty="0">
              <a:solidFill>
                <a:prstClr val="white"/>
              </a:solidFill>
              <a:latin typeface="Lato Light" charset="0"/>
              <a:ea typeface="Lato Light" charset="0"/>
              <a:cs typeface="Lato Light" charset="0"/>
            </a:endParaRPr>
          </a:p>
        </p:txBody>
      </p:sp>
      <p:sp>
        <p:nvSpPr>
          <p:cNvPr id="5" name="Slide Number Placeholder 4"/>
          <p:cNvSpPr>
            <a:spLocks noGrp="1"/>
          </p:cNvSpPr>
          <p:nvPr>
            <p:ph type="sldNum" sz="quarter" idx="12"/>
          </p:nvPr>
        </p:nvSpPr>
        <p:spPr/>
        <p:txBody>
          <a:bodyPr/>
          <a:lstStyle/>
          <a:p>
            <a:fld id="{420DB9A7-16B7-0E4E-B79C-6B67571CD3A0}" type="slidenum">
              <a:rPr lang="en-US" smtClean="0">
                <a:solidFill>
                  <a:prstClr val="white">
                    <a:alpha val="50000"/>
                  </a:prstClr>
                </a:solidFill>
              </a:rPr>
              <a:pPr/>
              <a:t>3</a:t>
            </a:fld>
            <a:endParaRPr lang="en-US" dirty="0">
              <a:solidFill>
                <a:prstClr val="white">
                  <a:alpha val="50000"/>
                </a:prstClr>
              </a:solidFill>
            </a:endParaRPr>
          </a:p>
        </p:txBody>
      </p:sp>
      <p:sp>
        <p:nvSpPr>
          <p:cNvPr id="7" name="TextBox 6"/>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2451307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3" name="TextBox 22"/>
          <p:cNvSpPr txBox="1"/>
          <p:nvPr/>
        </p:nvSpPr>
        <p:spPr>
          <a:xfrm>
            <a:off x="10947037" y="2222960"/>
            <a:ext cx="1579471" cy="553998"/>
          </a:xfrm>
          <a:prstGeom prst="rect">
            <a:avLst/>
          </a:prstGeom>
          <a:noFill/>
        </p:spPr>
        <p:txBody>
          <a:bodyPr wrap="square" rtlCol="0">
            <a:spAutoFit/>
          </a:bodyPr>
          <a:lstStyle/>
          <a:p>
            <a:r>
              <a:rPr lang="en-US" sz="3000" b="1" dirty="0" smtClean="0">
                <a:solidFill>
                  <a:prstClr val="white">
                    <a:lumMod val="85000"/>
                  </a:prstClr>
                </a:solidFill>
                <a:latin typeface="Lato Black" charset="0"/>
                <a:ea typeface="Lato Black" charset="0"/>
                <a:cs typeface="Lato Black" charset="0"/>
              </a:rPr>
              <a:t>++</a:t>
            </a:r>
            <a:endParaRPr lang="en-US" sz="3000" b="1" dirty="0">
              <a:solidFill>
                <a:srgbClr val="F597A7"/>
              </a:solidFill>
              <a:latin typeface="Lato Black" charset="0"/>
              <a:ea typeface="Lato Black" charset="0"/>
              <a:cs typeface="Lato Black" charset="0"/>
            </a:endParaRPr>
          </a:p>
        </p:txBody>
      </p:sp>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70AD47">
                    <a:lumMod val="40000"/>
                    <a:lumOff val="60000"/>
                  </a:srgbClr>
                </a:solidFill>
                <a:latin typeface="Lato Black" charset="0"/>
                <a:ea typeface="Lato Black" charset="0"/>
                <a:cs typeface="Lato Black" charset="0"/>
              </a:rPr>
              <a:t>DATA SCIENCE</a:t>
            </a:r>
          </a:p>
          <a:p>
            <a:pPr algn="r"/>
            <a:r>
              <a:rPr lang="en-US" sz="2400" dirty="0" smtClean="0">
                <a:solidFill>
                  <a:srgbClr val="70AD47">
                    <a:lumMod val="40000"/>
                    <a:lumOff val="60000"/>
                  </a:srgbClr>
                </a:solidFill>
                <a:latin typeface="Lato Thin" charset="0"/>
                <a:ea typeface="Lato Thin" charset="0"/>
                <a:cs typeface="Lato Thin" charset="0"/>
              </a:rPr>
              <a:t>according to Drew Conway, CEO of Alluvium</a:t>
            </a:r>
          </a:p>
        </p:txBody>
      </p:sp>
      <p:sp>
        <p:nvSpPr>
          <p:cNvPr id="3" name="Slide Number Placeholder 2"/>
          <p:cNvSpPr>
            <a:spLocks noGrp="1"/>
          </p:cNvSpPr>
          <p:nvPr>
            <p:ph type="sldNum" sz="quarter" idx="12"/>
          </p:nvPr>
        </p:nvSpPr>
        <p:spPr/>
        <p:txBody>
          <a:bodyPr/>
          <a:lstStyle/>
          <a:p>
            <a:fld id="{420DB9A7-16B7-0E4E-B79C-6B67571CD3A0}" type="slidenum">
              <a:rPr lang="en-US" smtClean="0">
                <a:solidFill>
                  <a:prstClr val="white">
                    <a:alpha val="50000"/>
                  </a:prstClr>
                </a:solidFill>
              </a:rPr>
              <a:pPr/>
              <a:t>30</a:t>
            </a:fld>
            <a:endParaRPr lang="en-US">
              <a:solidFill>
                <a:prstClr val="white">
                  <a:alpha val="50000"/>
                </a:prstClr>
              </a:solidFill>
            </a:endParaRPr>
          </a:p>
        </p:txBody>
      </p:sp>
      <p:sp>
        <p:nvSpPr>
          <p:cNvPr id="21" name="TextBox 20"/>
          <p:cNvSpPr txBox="1"/>
          <p:nvPr/>
        </p:nvSpPr>
        <p:spPr>
          <a:xfrm>
            <a:off x="451413" y="2396306"/>
            <a:ext cx="6557093" cy="2985433"/>
          </a:xfrm>
          <a:prstGeom prst="rect">
            <a:avLst/>
          </a:prstGeom>
          <a:noFill/>
        </p:spPr>
        <p:txBody>
          <a:bodyPr wrap="square" rtlCol="0">
            <a:spAutoFit/>
          </a:bodyPr>
          <a:lstStyle/>
          <a:p>
            <a:pPr algn="r"/>
            <a:r>
              <a:rPr lang="en-US" sz="4400" b="1" dirty="0" smtClean="0">
                <a:solidFill>
                  <a:prstClr val="white">
                    <a:lumMod val="85000"/>
                  </a:prstClr>
                </a:solidFill>
                <a:latin typeface="Lato Black" charset="0"/>
                <a:ea typeface="Lato Black" charset="0"/>
                <a:cs typeface="Lato Black" charset="0"/>
              </a:rPr>
              <a:t>SMALL TEAM? </a:t>
            </a:r>
          </a:p>
          <a:p>
            <a:pPr algn="r"/>
            <a:r>
              <a:rPr lang="en-US" sz="4400" b="1" dirty="0" smtClean="0">
                <a:solidFill>
                  <a:schemeClr val="accent1">
                    <a:lumMod val="60000"/>
                    <a:lumOff val="40000"/>
                  </a:schemeClr>
                </a:solidFill>
                <a:latin typeface="Lato Black" charset="0"/>
                <a:ea typeface="Lato Black" charset="0"/>
                <a:cs typeface="Lato Black" charset="0"/>
              </a:rPr>
              <a:t>YOU CAN’T JUST BE A DATA SCIENTIST</a:t>
            </a:r>
          </a:p>
          <a:p>
            <a:pPr algn="r"/>
            <a:r>
              <a:rPr lang="en-US" sz="2800" dirty="0" smtClean="0">
                <a:solidFill>
                  <a:prstClr val="white">
                    <a:lumMod val="85000"/>
                  </a:prstClr>
                </a:solidFill>
                <a:latin typeface="Lato Light" charset="0"/>
                <a:ea typeface="Lato Light" charset="0"/>
                <a:cs typeface="Lato Light" charset="0"/>
              </a:rPr>
              <a:t>You must be your own Product Manager and User Experience Researcher</a:t>
            </a:r>
          </a:p>
        </p:txBody>
      </p:sp>
      <p:grpSp>
        <p:nvGrpSpPr>
          <p:cNvPr id="20" name="Group 19"/>
          <p:cNvGrpSpPr/>
          <p:nvPr/>
        </p:nvGrpSpPr>
        <p:grpSpPr>
          <a:xfrm>
            <a:off x="7318830" y="2138261"/>
            <a:ext cx="4246685" cy="3897558"/>
            <a:chOff x="6988629" y="2119575"/>
            <a:chExt cx="4246685" cy="3897558"/>
          </a:xfrm>
        </p:grpSpPr>
        <p:grpSp>
          <p:nvGrpSpPr>
            <p:cNvPr id="22" name="Group 21"/>
            <p:cNvGrpSpPr/>
            <p:nvPr/>
          </p:nvGrpSpPr>
          <p:grpSpPr>
            <a:xfrm>
              <a:off x="6988629" y="2235696"/>
              <a:ext cx="3946206" cy="3781437"/>
              <a:chOff x="5741126" y="2235696"/>
              <a:chExt cx="3946206" cy="3781437"/>
            </a:xfrm>
          </p:grpSpPr>
          <p:sp>
            <p:nvSpPr>
              <p:cNvPr id="31" name="Oval 30"/>
              <p:cNvSpPr/>
              <p:nvPr/>
            </p:nvSpPr>
            <p:spPr>
              <a:xfrm>
                <a:off x="5741126" y="2235696"/>
                <a:ext cx="2495005" cy="2493058"/>
              </a:xfrm>
              <a:prstGeom prst="ellipse">
                <a:avLst/>
              </a:prstGeom>
              <a:solidFill>
                <a:srgbClr val="F463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7192327" y="2235696"/>
                <a:ext cx="2495005" cy="2493058"/>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6466726" y="3524075"/>
                <a:ext cx="2495005" cy="2493058"/>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4" name="TextBox 23"/>
            <p:cNvSpPr txBox="1"/>
            <p:nvPr/>
          </p:nvSpPr>
          <p:spPr>
            <a:xfrm rot="18639113">
              <a:off x="6788257" y="2899234"/>
              <a:ext cx="1959428" cy="400110"/>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Hacking Skills</a:t>
              </a:r>
              <a:endParaRPr lang="en-US" sz="2000" dirty="0">
                <a:solidFill>
                  <a:schemeClr val="bg2"/>
                </a:solidFill>
                <a:latin typeface="Lato" charset="0"/>
                <a:ea typeface="Lato" charset="0"/>
                <a:cs typeface="Lato" charset="0"/>
              </a:endParaRPr>
            </a:p>
          </p:txBody>
        </p:sp>
        <p:sp>
          <p:nvSpPr>
            <p:cNvPr id="25" name="TextBox 24"/>
            <p:cNvSpPr txBox="1"/>
            <p:nvPr/>
          </p:nvSpPr>
          <p:spPr>
            <a:xfrm rot="2561190">
              <a:off x="8937066" y="2819628"/>
              <a:ext cx="2298248"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Math &amp; Statistics Knowledge</a:t>
              </a:r>
              <a:endParaRPr lang="en-US" sz="2000" dirty="0">
                <a:solidFill>
                  <a:schemeClr val="bg2"/>
                </a:solidFill>
                <a:latin typeface="Lato" charset="0"/>
                <a:ea typeface="Lato" charset="0"/>
                <a:cs typeface="Lato" charset="0"/>
              </a:endParaRPr>
            </a:p>
          </p:txBody>
        </p:sp>
        <p:sp>
          <p:nvSpPr>
            <p:cNvPr id="26" name="TextBox 25"/>
            <p:cNvSpPr txBox="1"/>
            <p:nvPr/>
          </p:nvSpPr>
          <p:spPr>
            <a:xfrm>
              <a:off x="7935436" y="4928096"/>
              <a:ext cx="2052589"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Substantive Expertise</a:t>
              </a:r>
              <a:endParaRPr lang="en-US" sz="2000" dirty="0">
                <a:solidFill>
                  <a:schemeClr val="bg2"/>
                </a:solidFill>
                <a:latin typeface="Lato" charset="0"/>
                <a:ea typeface="Lato" charset="0"/>
                <a:cs typeface="Lato" charset="0"/>
              </a:endParaRPr>
            </a:p>
          </p:txBody>
        </p:sp>
        <p:sp>
          <p:nvSpPr>
            <p:cNvPr id="27" name="TextBox 26"/>
            <p:cNvSpPr txBox="1"/>
            <p:nvPr/>
          </p:nvSpPr>
          <p:spPr>
            <a:xfrm rot="19318517">
              <a:off x="7791538" y="4022596"/>
              <a:ext cx="925143"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Danger Zone!</a:t>
              </a:r>
              <a:endParaRPr lang="en-US" sz="1600" dirty="0">
                <a:solidFill>
                  <a:schemeClr val="bg2"/>
                </a:solidFill>
                <a:latin typeface="Lato Light" charset="0"/>
                <a:ea typeface="Lato Light" charset="0"/>
                <a:cs typeface="Lato Light" charset="0"/>
              </a:endParaRPr>
            </a:p>
          </p:txBody>
        </p:sp>
        <p:sp>
          <p:nvSpPr>
            <p:cNvPr id="28" name="TextBox 27"/>
            <p:cNvSpPr txBox="1"/>
            <p:nvPr/>
          </p:nvSpPr>
          <p:spPr>
            <a:xfrm rot="2298631">
              <a:off x="9039498" y="4029370"/>
              <a:ext cx="1309206"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Traditional Research</a:t>
              </a:r>
              <a:endParaRPr lang="en-US" sz="1600" dirty="0">
                <a:solidFill>
                  <a:schemeClr val="bg2"/>
                </a:solidFill>
                <a:latin typeface="Lato Light" charset="0"/>
                <a:ea typeface="Lato Light" charset="0"/>
                <a:cs typeface="Lato Light" charset="0"/>
              </a:endParaRPr>
            </a:p>
          </p:txBody>
        </p:sp>
        <p:sp>
          <p:nvSpPr>
            <p:cNvPr id="29" name="TextBox 28"/>
            <p:cNvSpPr txBox="1"/>
            <p:nvPr/>
          </p:nvSpPr>
          <p:spPr>
            <a:xfrm>
              <a:off x="8364850" y="2901184"/>
              <a:ext cx="1193759"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Machine Learning</a:t>
              </a:r>
              <a:endParaRPr lang="en-US" sz="1600" dirty="0">
                <a:solidFill>
                  <a:schemeClr val="bg2"/>
                </a:solidFill>
                <a:latin typeface="Lato Light" charset="0"/>
                <a:ea typeface="Lato Light" charset="0"/>
                <a:cs typeface="Lato Light" charset="0"/>
              </a:endParaRPr>
            </a:p>
          </p:txBody>
        </p:sp>
        <p:sp>
          <p:nvSpPr>
            <p:cNvPr id="30" name="TextBox 29"/>
            <p:cNvSpPr txBox="1"/>
            <p:nvPr/>
          </p:nvSpPr>
          <p:spPr>
            <a:xfrm>
              <a:off x="8413394" y="3501606"/>
              <a:ext cx="1083046" cy="646331"/>
            </a:xfrm>
            <a:prstGeom prst="rect">
              <a:avLst/>
            </a:prstGeom>
            <a:noFill/>
          </p:spPr>
          <p:txBody>
            <a:bodyPr wrap="square" rtlCol="0">
              <a:spAutoFit/>
            </a:bodyPr>
            <a:lstStyle/>
            <a:p>
              <a:pPr algn="ctr"/>
              <a:r>
                <a:rPr lang="en-US" dirty="0" smtClean="0">
                  <a:solidFill>
                    <a:schemeClr val="bg1"/>
                  </a:solidFill>
                  <a:latin typeface="Lato" charset="0"/>
                  <a:ea typeface="Lato" charset="0"/>
                  <a:cs typeface="Lato" charset="0"/>
                </a:rPr>
                <a:t>Data Science</a:t>
              </a:r>
              <a:endParaRPr lang="en-US" dirty="0">
                <a:solidFill>
                  <a:schemeClr val="bg1"/>
                </a:solidFill>
                <a:latin typeface="Lato" charset="0"/>
                <a:ea typeface="Lato" charset="0"/>
                <a:cs typeface="Lato" charset="0"/>
              </a:endParaRPr>
            </a:p>
          </p:txBody>
        </p:sp>
      </p:grpSp>
      <p:sp>
        <p:nvSpPr>
          <p:cNvPr id="34" name="TextBox 33"/>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5960352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3" name="TextBox 22"/>
          <p:cNvSpPr txBox="1"/>
          <p:nvPr/>
        </p:nvSpPr>
        <p:spPr>
          <a:xfrm>
            <a:off x="10947037" y="2222960"/>
            <a:ext cx="1579471" cy="553998"/>
          </a:xfrm>
          <a:prstGeom prst="rect">
            <a:avLst/>
          </a:prstGeom>
          <a:noFill/>
        </p:spPr>
        <p:txBody>
          <a:bodyPr wrap="square" rtlCol="0">
            <a:spAutoFit/>
          </a:bodyPr>
          <a:lstStyle/>
          <a:p>
            <a:r>
              <a:rPr lang="en-US" sz="3000" b="1" dirty="0" smtClean="0">
                <a:solidFill>
                  <a:prstClr val="white">
                    <a:lumMod val="85000"/>
                  </a:prstClr>
                </a:solidFill>
                <a:latin typeface="Lato Black" charset="0"/>
                <a:ea typeface="Lato Black" charset="0"/>
                <a:cs typeface="Lato Black" charset="0"/>
              </a:rPr>
              <a:t>++</a:t>
            </a:r>
            <a:r>
              <a:rPr lang="en-US" sz="3000" b="1" dirty="0" smtClean="0">
                <a:solidFill>
                  <a:srgbClr val="F597A7"/>
                </a:solidFill>
                <a:latin typeface="Lato Black" charset="0"/>
                <a:ea typeface="Lato Black" charset="0"/>
                <a:cs typeface="Lato Black" charset="0"/>
              </a:rPr>
              <a:t>++</a:t>
            </a:r>
            <a:endParaRPr lang="en-US" sz="3000" b="1" dirty="0">
              <a:solidFill>
                <a:srgbClr val="F597A7"/>
              </a:solidFill>
              <a:latin typeface="Lato Black" charset="0"/>
              <a:ea typeface="Lato Black" charset="0"/>
              <a:cs typeface="Lato Black" charset="0"/>
            </a:endParaRPr>
          </a:p>
        </p:txBody>
      </p:sp>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70AD47">
                    <a:lumMod val="40000"/>
                    <a:lumOff val="60000"/>
                  </a:srgbClr>
                </a:solidFill>
                <a:latin typeface="Lato Black" charset="0"/>
                <a:ea typeface="Lato Black" charset="0"/>
                <a:cs typeface="Lato Black" charset="0"/>
              </a:rPr>
              <a:t>DATA SCIENCE</a:t>
            </a:r>
          </a:p>
          <a:p>
            <a:pPr algn="r"/>
            <a:r>
              <a:rPr lang="en-US" sz="2400" dirty="0" smtClean="0">
                <a:solidFill>
                  <a:srgbClr val="70AD47">
                    <a:lumMod val="40000"/>
                    <a:lumOff val="60000"/>
                  </a:srgbClr>
                </a:solidFill>
                <a:latin typeface="Lato Thin" charset="0"/>
                <a:ea typeface="Lato Thin" charset="0"/>
                <a:cs typeface="Lato Thin" charset="0"/>
              </a:rPr>
              <a:t>according to Drew Conway, CEO of Alluvium</a:t>
            </a:r>
          </a:p>
        </p:txBody>
      </p:sp>
      <p:sp>
        <p:nvSpPr>
          <p:cNvPr id="3" name="Slide Number Placeholder 2"/>
          <p:cNvSpPr>
            <a:spLocks noGrp="1"/>
          </p:cNvSpPr>
          <p:nvPr>
            <p:ph type="sldNum" sz="quarter" idx="12"/>
          </p:nvPr>
        </p:nvSpPr>
        <p:spPr/>
        <p:txBody>
          <a:bodyPr/>
          <a:lstStyle/>
          <a:p>
            <a:fld id="{420DB9A7-16B7-0E4E-B79C-6B67571CD3A0}" type="slidenum">
              <a:rPr lang="en-US" smtClean="0">
                <a:solidFill>
                  <a:prstClr val="white">
                    <a:alpha val="50000"/>
                  </a:prstClr>
                </a:solidFill>
              </a:rPr>
              <a:pPr/>
              <a:t>31</a:t>
            </a:fld>
            <a:endParaRPr lang="en-US">
              <a:solidFill>
                <a:prstClr val="white">
                  <a:alpha val="50000"/>
                </a:prstClr>
              </a:solidFill>
            </a:endParaRPr>
          </a:p>
        </p:txBody>
      </p:sp>
      <p:sp>
        <p:nvSpPr>
          <p:cNvPr id="21" name="TextBox 20"/>
          <p:cNvSpPr txBox="1"/>
          <p:nvPr/>
        </p:nvSpPr>
        <p:spPr>
          <a:xfrm>
            <a:off x="451413" y="2396306"/>
            <a:ext cx="6557093" cy="3416320"/>
          </a:xfrm>
          <a:prstGeom prst="rect">
            <a:avLst/>
          </a:prstGeom>
          <a:noFill/>
        </p:spPr>
        <p:txBody>
          <a:bodyPr wrap="square" rtlCol="0">
            <a:spAutoFit/>
          </a:bodyPr>
          <a:lstStyle/>
          <a:p>
            <a:pPr algn="r"/>
            <a:r>
              <a:rPr lang="en-US" sz="4400" b="1" dirty="0" smtClean="0">
                <a:solidFill>
                  <a:prstClr val="white">
                    <a:lumMod val="85000"/>
                  </a:prstClr>
                </a:solidFill>
                <a:latin typeface="Lato Black" charset="0"/>
                <a:ea typeface="Lato Black" charset="0"/>
                <a:cs typeface="Lato Black" charset="0"/>
              </a:rPr>
              <a:t>SMALL TEAM? </a:t>
            </a:r>
          </a:p>
          <a:p>
            <a:pPr algn="r"/>
            <a:r>
              <a:rPr lang="en-US" sz="4400" b="1" dirty="0" smtClean="0">
                <a:solidFill>
                  <a:schemeClr val="accent1">
                    <a:lumMod val="60000"/>
                    <a:lumOff val="40000"/>
                  </a:schemeClr>
                </a:solidFill>
                <a:latin typeface="Lato Black" charset="0"/>
                <a:ea typeface="Lato Black" charset="0"/>
                <a:cs typeface="Lato Black" charset="0"/>
              </a:rPr>
              <a:t>YOU CAN’T JUST BE A DATA SCIENTIST</a:t>
            </a:r>
          </a:p>
          <a:p>
            <a:pPr algn="r"/>
            <a:r>
              <a:rPr lang="en-US" sz="2800" dirty="0" smtClean="0">
                <a:solidFill>
                  <a:prstClr val="white">
                    <a:lumMod val="85000"/>
                  </a:prstClr>
                </a:solidFill>
                <a:latin typeface="Lato Light" charset="0"/>
                <a:ea typeface="Lato Light" charset="0"/>
                <a:cs typeface="Lato Light" charset="0"/>
              </a:rPr>
              <a:t>You must be your own Product Manager and User Experience Researcher</a:t>
            </a:r>
          </a:p>
          <a:p>
            <a:pPr algn="r"/>
            <a:r>
              <a:rPr lang="en-US" sz="2800" dirty="0">
                <a:solidFill>
                  <a:srgbClr val="F597A7"/>
                </a:solidFill>
                <a:latin typeface="Lato Light" charset="0"/>
                <a:ea typeface="Lato Light" charset="0"/>
                <a:cs typeface="Lato Light" charset="0"/>
              </a:rPr>
              <a:t>and Data Engineer and QA Test </a:t>
            </a:r>
            <a:r>
              <a:rPr lang="en-US" sz="2800" dirty="0" smtClean="0">
                <a:solidFill>
                  <a:srgbClr val="F597A7"/>
                </a:solidFill>
                <a:latin typeface="Lato Light" charset="0"/>
                <a:ea typeface="Lato Light" charset="0"/>
                <a:cs typeface="Lato Light" charset="0"/>
              </a:rPr>
              <a:t>Engineer</a:t>
            </a:r>
            <a:endParaRPr lang="en-US" sz="2800" dirty="0">
              <a:solidFill>
                <a:srgbClr val="F597A7"/>
              </a:solidFill>
              <a:latin typeface="Lato Light" charset="0"/>
              <a:ea typeface="Lato Light" charset="0"/>
              <a:cs typeface="Lato Light" charset="0"/>
            </a:endParaRPr>
          </a:p>
        </p:txBody>
      </p:sp>
      <p:grpSp>
        <p:nvGrpSpPr>
          <p:cNvPr id="24" name="Group 23"/>
          <p:cNvGrpSpPr/>
          <p:nvPr/>
        </p:nvGrpSpPr>
        <p:grpSpPr>
          <a:xfrm>
            <a:off x="7318830" y="2138261"/>
            <a:ext cx="4246685" cy="3897558"/>
            <a:chOff x="6988629" y="2119575"/>
            <a:chExt cx="4246685" cy="3897558"/>
          </a:xfrm>
        </p:grpSpPr>
        <p:grpSp>
          <p:nvGrpSpPr>
            <p:cNvPr id="25" name="Group 24"/>
            <p:cNvGrpSpPr/>
            <p:nvPr/>
          </p:nvGrpSpPr>
          <p:grpSpPr>
            <a:xfrm>
              <a:off x="6988629" y="2235696"/>
              <a:ext cx="3946206" cy="3781437"/>
              <a:chOff x="5741126" y="2235696"/>
              <a:chExt cx="3946206" cy="3781437"/>
            </a:xfrm>
          </p:grpSpPr>
          <p:sp>
            <p:nvSpPr>
              <p:cNvPr id="33" name="Oval 32"/>
              <p:cNvSpPr/>
              <p:nvPr/>
            </p:nvSpPr>
            <p:spPr>
              <a:xfrm>
                <a:off x="5741126" y="2235696"/>
                <a:ext cx="2495005" cy="2493058"/>
              </a:xfrm>
              <a:prstGeom prst="ellipse">
                <a:avLst/>
              </a:prstGeom>
              <a:solidFill>
                <a:srgbClr val="F463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7192327" y="2235696"/>
                <a:ext cx="2495005" cy="2493058"/>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6466726" y="3524075"/>
                <a:ext cx="2495005" cy="2493058"/>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6" name="TextBox 25"/>
            <p:cNvSpPr txBox="1"/>
            <p:nvPr/>
          </p:nvSpPr>
          <p:spPr>
            <a:xfrm rot="18639113">
              <a:off x="6788257" y="2899234"/>
              <a:ext cx="1959428" cy="400110"/>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Hacking Skills</a:t>
              </a:r>
              <a:endParaRPr lang="en-US" sz="2000" dirty="0">
                <a:solidFill>
                  <a:schemeClr val="bg2"/>
                </a:solidFill>
                <a:latin typeface="Lato" charset="0"/>
                <a:ea typeface="Lato" charset="0"/>
                <a:cs typeface="Lato" charset="0"/>
              </a:endParaRPr>
            </a:p>
          </p:txBody>
        </p:sp>
        <p:sp>
          <p:nvSpPr>
            <p:cNvPr id="27" name="TextBox 26"/>
            <p:cNvSpPr txBox="1"/>
            <p:nvPr/>
          </p:nvSpPr>
          <p:spPr>
            <a:xfrm rot="2561190">
              <a:off x="8937066" y="2819628"/>
              <a:ext cx="2298248"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Math &amp; Statistics Knowledge</a:t>
              </a:r>
              <a:endParaRPr lang="en-US" sz="2000" dirty="0">
                <a:solidFill>
                  <a:schemeClr val="bg2"/>
                </a:solidFill>
                <a:latin typeface="Lato" charset="0"/>
                <a:ea typeface="Lato" charset="0"/>
                <a:cs typeface="Lato" charset="0"/>
              </a:endParaRPr>
            </a:p>
          </p:txBody>
        </p:sp>
        <p:sp>
          <p:nvSpPr>
            <p:cNvPr id="28" name="TextBox 27"/>
            <p:cNvSpPr txBox="1"/>
            <p:nvPr/>
          </p:nvSpPr>
          <p:spPr>
            <a:xfrm>
              <a:off x="7935436" y="4928096"/>
              <a:ext cx="2052589"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Substantive Expertise</a:t>
              </a:r>
              <a:endParaRPr lang="en-US" sz="2000" dirty="0">
                <a:solidFill>
                  <a:schemeClr val="bg2"/>
                </a:solidFill>
                <a:latin typeface="Lato" charset="0"/>
                <a:ea typeface="Lato" charset="0"/>
                <a:cs typeface="Lato" charset="0"/>
              </a:endParaRPr>
            </a:p>
          </p:txBody>
        </p:sp>
        <p:sp>
          <p:nvSpPr>
            <p:cNvPr id="29" name="TextBox 28"/>
            <p:cNvSpPr txBox="1"/>
            <p:nvPr/>
          </p:nvSpPr>
          <p:spPr>
            <a:xfrm rot="19318517">
              <a:off x="7791538" y="4022596"/>
              <a:ext cx="925143"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Danger Zone!</a:t>
              </a:r>
              <a:endParaRPr lang="en-US" sz="1600" dirty="0">
                <a:solidFill>
                  <a:schemeClr val="bg2"/>
                </a:solidFill>
                <a:latin typeface="Lato Light" charset="0"/>
                <a:ea typeface="Lato Light" charset="0"/>
                <a:cs typeface="Lato Light" charset="0"/>
              </a:endParaRPr>
            </a:p>
          </p:txBody>
        </p:sp>
        <p:sp>
          <p:nvSpPr>
            <p:cNvPr id="30" name="TextBox 29"/>
            <p:cNvSpPr txBox="1"/>
            <p:nvPr/>
          </p:nvSpPr>
          <p:spPr>
            <a:xfrm rot="2298631">
              <a:off x="9039498" y="4029370"/>
              <a:ext cx="1309206"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Traditional Research</a:t>
              </a:r>
              <a:endParaRPr lang="en-US" sz="1600" dirty="0">
                <a:solidFill>
                  <a:schemeClr val="bg2"/>
                </a:solidFill>
                <a:latin typeface="Lato Light" charset="0"/>
                <a:ea typeface="Lato Light" charset="0"/>
                <a:cs typeface="Lato Light" charset="0"/>
              </a:endParaRPr>
            </a:p>
          </p:txBody>
        </p:sp>
        <p:sp>
          <p:nvSpPr>
            <p:cNvPr id="31" name="TextBox 30"/>
            <p:cNvSpPr txBox="1"/>
            <p:nvPr/>
          </p:nvSpPr>
          <p:spPr>
            <a:xfrm>
              <a:off x="8364850" y="2901184"/>
              <a:ext cx="1193759"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Machine Learning</a:t>
              </a:r>
              <a:endParaRPr lang="en-US" sz="1600" dirty="0">
                <a:solidFill>
                  <a:schemeClr val="bg2"/>
                </a:solidFill>
                <a:latin typeface="Lato Light" charset="0"/>
                <a:ea typeface="Lato Light" charset="0"/>
                <a:cs typeface="Lato Light" charset="0"/>
              </a:endParaRPr>
            </a:p>
          </p:txBody>
        </p:sp>
        <p:sp>
          <p:nvSpPr>
            <p:cNvPr id="32" name="TextBox 31"/>
            <p:cNvSpPr txBox="1"/>
            <p:nvPr/>
          </p:nvSpPr>
          <p:spPr>
            <a:xfrm>
              <a:off x="8413394" y="3501606"/>
              <a:ext cx="1083046" cy="646331"/>
            </a:xfrm>
            <a:prstGeom prst="rect">
              <a:avLst/>
            </a:prstGeom>
            <a:noFill/>
          </p:spPr>
          <p:txBody>
            <a:bodyPr wrap="square" rtlCol="0">
              <a:spAutoFit/>
            </a:bodyPr>
            <a:lstStyle/>
            <a:p>
              <a:pPr algn="ctr"/>
              <a:r>
                <a:rPr lang="en-US" dirty="0" smtClean="0">
                  <a:solidFill>
                    <a:schemeClr val="bg1"/>
                  </a:solidFill>
                  <a:latin typeface="Lato" charset="0"/>
                  <a:ea typeface="Lato" charset="0"/>
                  <a:cs typeface="Lato" charset="0"/>
                </a:rPr>
                <a:t>Data Science</a:t>
              </a:r>
              <a:endParaRPr lang="en-US" dirty="0">
                <a:solidFill>
                  <a:schemeClr val="bg1"/>
                </a:solidFill>
                <a:latin typeface="Lato" charset="0"/>
                <a:ea typeface="Lato" charset="0"/>
                <a:cs typeface="Lato" charset="0"/>
              </a:endParaRPr>
            </a:p>
          </p:txBody>
        </p:sp>
      </p:grpSp>
      <p:sp>
        <p:nvSpPr>
          <p:cNvPr id="20" name="TextBox 1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3850023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3" name="TextBox 22"/>
          <p:cNvSpPr txBox="1"/>
          <p:nvPr/>
        </p:nvSpPr>
        <p:spPr>
          <a:xfrm>
            <a:off x="10947037" y="2222960"/>
            <a:ext cx="1579471" cy="553998"/>
          </a:xfrm>
          <a:prstGeom prst="rect">
            <a:avLst/>
          </a:prstGeom>
          <a:noFill/>
        </p:spPr>
        <p:txBody>
          <a:bodyPr wrap="square" rtlCol="0">
            <a:spAutoFit/>
          </a:bodyPr>
          <a:lstStyle/>
          <a:p>
            <a:r>
              <a:rPr lang="en-US" sz="3000" b="1" dirty="0" smtClean="0">
                <a:solidFill>
                  <a:prstClr val="white">
                    <a:lumMod val="85000"/>
                  </a:prstClr>
                </a:solidFill>
                <a:latin typeface="Lato Black" charset="0"/>
                <a:ea typeface="Lato Black" charset="0"/>
                <a:cs typeface="Lato Black" charset="0"/>
              </a:rPr>
              <a:t>++</a:t>
            </a:r>
            <a:r>
              <a:rPr lang="en-US" sz="3000" b="1" dirty="0" smtClean="0">
                <a:solidFill>
                  <a:srgbClr val="F597A7"/>
                </a:solidFill>
                <a:latin typeface="Lato Black" charset="0"/>
                <a:ea typeface="Lato Black" charset="0"/>
                <a:cs typeface="Lato Black" charset="0"/>
              </a:rPr>
              <a:t>++</a:t>
            </a:r>
            <a:endParaRPr lang="en-US" sz="3000" b="1" dirty="0">
              <a:solidFill>
                <a:srgbClr val="F597A7"/>
              </a:solidFill>
              <a:latin typeface="Lato Black" charset="0"/>
              <a:ea typeface="Lato Black" charset="0"/>
              <a:cs typeface="Lato Black" charset="0"/>
            </a:endParaRPr>
          </a:p>
        </p:txBody>
      </p:sp>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70AD47">
                    <a:lumMod val="40000"/>
                    <a:lumOff val="60000"/>
                  </a:srgbClr>
                </a:solidFill>
                <a:latin typeface="Lato Black" charset="0"/>
                <a:ea typeface="Lato Black" charset="0"/>
                <a:cs typeface="Lato Black" charset="0"/>
              </a:rPr>
              <a:t>DATA SCIENCE</a:t>
            </a:r>
          </a:p>
          <a:p>
            <a:pPr algn="r"/>
            <a:r>
              <a:rPr lang="en-US" sz="2400" dirty="0" smtClean="0">
                <a:solidFill>
                  <a:srgbClr val="70AD47">
                    <a:lumMod val="40000"/>
                    <a:lumOff val="60000"/>
                  </a:srgbClr>
                </a:solidFill>
                <a:latin typeface="Lato Thin" charset="0"/>
                <a:ea typeface="Lato Thin" charset="0"/>
                <a:cs typeface="Lato Thin" charset="0"/>
              </a:rPr>
              <a:t>according to Drew Conway, CEO of Alluvium</a:t>
            </a:r>
          </a:p>
        </p:txBody>
      </p:sp>
      <p:sp>
        <p:nvSpPr>
          <p:cNvPr id="3" name="Slide Number Placeholder 2"/>
          <p:cNvSpPr>
            <a:spLocks noGrp="1"/>
          </p:cNvSpPr>
          <p:nvPr>
            <p:ph type="sldNum" sz="quarter" idx="12"/>
          </p:nvPr>
        </p:nvSpPr>
        <p:spPr/>
        <p:txBody>
          <a:bodyPr/>
          <a:lstStyle/>
          <a:p>
            <a:fld id="{420DB9A7-16B7-0E4E-B79C-6B67571CD3A0}" type="slidenum">
              <a:rPr lang="en-US" smtClean="0">
                <a:solidFill>
                  <a:prstClr val="white">
                    <a:alpha val="50000"/>
                  </a:prstClr>
                </a:solidFill>
              </a:rPr>
              <a:pPr/>
              <a:t>32</a:t>
            </a:fld>
            <a:endParaRPr lang="en-US">
              <a:solidFill>
                <a:prstClr val="white">
                  <a:alpha val="50000"/>
                </a:prstClr>
              </a:solidFill>
            </a:endParaRPr>
          </a:p>
        </p:txBody>
      </p:sp>
      <p:sp>
        <p:nvSpPr>
          <p:cNvPr id="21" name="TextBox 20"/>
          <p:cNvSpPr txBox="1"/>
          <p:nvPr/>
        </p:nvSpPr>
        <p:spPr>
          <a:xfrm>
            <a:off x="451413" y="2396306"/>
            <a:ext cx="6557093" cy="3416320"/>
          </a:xfrm>
          <a:prstGeom prst="rect">
            <a:avLst/>
          </a:prstGeom>
          <a:noFill/>
        </p:spPr>
        <p:txBody>
          <a:bodyPr wrap="square" rtlCol="0">
            <a:spAutoFit/>
          </a:bodyPr>
          <a:lstStyle/>
          <a:p>
            <a:pPr algn="r"/>
            <a:r>
              <a:rPr lang="en-US" sz="4400" b="1" dirty="0" smtClean="0">
                <a:solidFill>
                  <a:prstClr val="white">
                    <a:lumMod val="85000"/>
                  </a:prstClr>
                </a:solidFill>
                <a:latin typeface="Lato Black" charset="0"/>
                <a:ea typeface="Lato Black" charset="0"/>
                <a:cs typeface="Lato Black" charset="0"/>
              </a:rPr>
              <a:t>SMALL TEAM? </a:t>
            </a:r>
          </a:p>
          <a:p>
            <a:pPr algn="r"/>
            <a:r>
              <a:rPr lang="en-US" sz="4400" b="1" dirty="0" smtClean="0">
                <a:solidFill>
                  <a:schemeClr val="accent1">
                    <a:lumMod val="60000"/>
                    <a:lumOff val="40000"/>
                  </a:schemeClr>
                </a:solidFill>
                <a:latin typeface="Lato Black" charset="0"/>
                <a:ea typeface="Lato Black" charset="0"/>
                <a:cs typeface="Lato Black" charset="0"/>
              </a:rPr>
              <a:t>YOU CAN’T JUST BE A DATA SCIENTIST</a:t>
            </a:r>
          </a:p>
          <a:p>
            <a:pPr algn="r"/>
            <a:r>
              <a:rPr lang="en-US" sz="2800" dirty="0" smtClean="0">
                <a:solidFill>
                  <a:prstClr val="white">
                    <a:lumMod val="85000"/>
                  </a:prstClr>
                </a:solidFill>
                <a:latin typeface="Lato Light" charset="0"/>
                <a:ea typeface="Lato Light" charset="0"/>
                <a:cs typeface="Lato Light" charset="0"/>
              </a:rPr>
              <a:t>You must be your own Product Manager and User Experience Researcher</a:t>
            </a:r>
          </a:p>
          <a:p>
            <a:pPr algn="r"/>
            <a:r>
              <a:rPr lang="en-US" sz="2800" dirty="0">
                <a:solidFill>
                  <a:srgbClr val="F597A7"/>
                </a:solidFill>
                <a:latin typeface="Lato Light" charset="0"/>
                <a:ea typeface="Lato Light" charset="0"/>
                <a:cs typeface="Lato Light" charset="0"/>
              </a:rPr>
              <a:t>and Data Engineer and QA Test </a:t>
            </a:r>
            <a:r>
              <a:rPr lang="en-US" sz="2800" dirty="0" smtClean="0">
                <a:solidFill>
                  <a:srgbClr val="F597A7"/>
                </a:solidFill>
                <a:latin typeface="Lato Light" charset="0"/>
                <a:ea typeface="Lato Light" charset="0"/>
                <a:cs typeface="Lato Light" charset="0"/>
              </a:rPr>
              <a:t>Engineer</a:t>
            </a:r>
            <a:endParaRPr lang="en-US" sz="2800" dirty="0">
              <a:solidFill>
                <a:srgbClr val="F597A7"/>
              </a:solidFill>
              <a:latin typeface="Lato Light" charset="0"/>
              <a:ea typeface="Lato Light" charset="0"/>
              <a:cs typeface="Lato Light" charset="0"/>
            </a:endParaRPr>
          </a:p>
        </p:txBody>
      </p:sp>
      <p:sp>
        <p:nvSpPr>
          <p:cNvPr id="20" name="TextBox 19"/>
          <p:cNvSpPr txBox="1"/>
          <p:nvPr/>
        </p:nvSpPr>
        <p:spPr>
          <a:xfrm>
            <a:off x="11284998" y="2557519"/>
            <a:ext cx="392983" cy="553998"/>
          </a:xfrm>
          <a:prstGeom prst="rect">
            <a:avLst/>
          </a:prstGeom>
          <a:noFill/>
        </p:spPr>
        <p:txBody>
          <a:bodyPr wrap="square" rtlCol="0">
            <a:spAutoFit/>
          </a:bodyPr>
          <a:lstStyle/>
          <a:p>
            <a:r>
              <a:rPr lang="en-US" sz="3000" b="1" dirty="0" smtClean="0">
                <a:solidFill>
                  <a:schemeClr val="accent2">
                    <a:lumMod val="20000"/>
                    <a:lumOff val="80000"/>
                  </a:schemeClr>
                </a:solidFill>
                <a:latin typeface="Lato Black" charset="0"/>
                <a:ea typeface="Lato Black" charset="0"/>
                <a:cs typeface="Lato Black" charset="0"/>
              </a:rPr>
              <a:t>+</a:t>
            </a:r>
            <a:endParaRPr lang="en-US" sz="3000" b="1" dirty="0">
              <a:solidFill>
                <a:schemeClr val="accent2">
                  <a:lumMod val="20000"/>
                  <a:lumOff val="80000"/>
                </a:schemeClr>
              </a:solidFill>
              <a:latin typeface="Lato Black" charset="0"/>
              <a:ea typeface="Lato Black" charset="0"/>
              <a:cs typeface="Lato Black" charset="0"/>
            </a:endParaRPr>
          </a:p>
        </p:txBody>
      </p:sp>
      <p:sp>
        <p:nvSpPr>
          <p:cNvPr id="22" name="TextBox 21"/>
          <p:cNvSpPr txBox="1"/>
          <p:nvPr/>
        </p:nvSpPr>
        <p:spPr>
          <a:xfrm>
            <a:off x="11294192" y="2906261"/>
            <a:ext cx="392983" cy="553998"/>
          </a:xfrm>
          <a:prstGeom prst="rect">
            <a:avLst/>
          </a:prstGeom>
          <a:noFill/>
        </p:spPr>
        <p:txBody>
          <a:bodyPr wrap="square" rtlCol="0">
            <a:spAutoFit/>
          </a:bodyPr>
          <a:lstStyle/>
          <a:p>
            <a:r>
              <a:rPr lang="en-US" sz="3000" b="1" dirty="0" smtClean="0">
                <a:solidFill>
                  <a:srgbClr val="DBABF0"/>
                </a:solidFill>
                <a:latin typeface="Lato Black" charset="0"/>
                <a:ea typeface="Lato Black" charset="0"/>
                <a:cs typeface="Lato Black" charset="0"/>
              </a:rPr>
              <a:t>+</a:t>
            </a:r>
            <a:endParaRPr lang="en-US" sz="3000" b="1" dirty="0">
              <a:solidFill>
                <a:srgbClr val="DBABF0"/>
              </a:solidFill>
              <a:latin typeface="Lato Black" charset="0"/>
              <a:ea typeface="Lato Black" charset="0"/>
              <a:cs typeface="Lato Black" charset="0"/>
            </a:endParaRPr>
          </a:p>
        </p:txBody>
      </p:sp>
      <p:sp>
        <p:nvSpPr>
          <p:cNvPr id="24" name="TextBox 23"/>
          <p:cNvSpPr txBox="1"/>
          <p:nvPr/>
        </p:nvSpPr>
        <p:spPr>
          <a:xfrm>
            <a:off x="11674983" y="2492868"/>
            <a:ext cx="392983" cy="553998"/>
          </a:xfrm>
          <a:prstGeom prst="rect">
            <a:avLst/>
          </a:prstGeom>
          <a:noFill/>
        </p:spPr>
        <p:txBody>
          <a:bodyPr wrap="square" rtlCol="0">
            <a:spAutoFit/>
          </a:bodyPr>
          <a:lstStyle/>
          <a:p>
            <a:r>
              <a:rPr lang="en-US" sz="3000" b="1" dirty="0" smtClean="0">
                <a:solidFill>
                  <a:schemeClr val="accent1">
                    <a:lumMod val="40000"/>
                    <a:lumOff val="60000"/>
                  </a:schemeClr>
                </a:solidFill>
                <a:latin typeface="Lato Black" charset="0"/>
                <a:ea typeface="Lato Black" charset="0"/>
                <a:cs typeface="Lato Black" charset="0"/>
              </a:rPr>
              <a:t>+</a:t>
            </a:r>
            <a:endParaRPr lang="en-US" sz="3000" b="1" dirty="0">
              <a:solidFill>
                <a:schemeClr val="accent1">
                  <a:lumMod val="40000"/>
                  <a:lumOff val="60000"/>
                </a:schemeClr>
              </a:solidFill>
              <a:latin typeface="Lato Black" charset="0"/>
              <a:ea typeface="Lato Black" charset="0"/>
              <a:cs typeface="Lato Black" charset="0"/>
            </a:endParaRPr>
          </a:p>
        </p:txBody>
      </p:sp>
      <p:sp>
        <p:nvSpPr>
          <p:cNvPr id="25" name="TextBox 24"/>
          <p:cNvSpPr txBox="1"/>
          <p:nvPr/>
        </p:nvSpPr>
        <p:spPr>
          <a:xfrm>
            <a:off x="11529979" y="3216276"/>
            <a:ext cx="392983" cy="553998"/>
          </a:xfrm>
          <a:prstGeom prst="rect">
            <a:avLst/>
          </a:prstGeom>
          <a:noFill/>
        </p:spPr>
        <p:txBody>
          <a:bodyPr wrap="square" rtlCol="0">
            <a:spAutoFit/>
          </a:bodyPr>
          <a:lstStyle/>
          <a:p>
            <a:r>
              <a:rPr lang="en-US" sz="3000" b="1" dirty="0" smtClean="0">
                <a:solidFill>
                  <a:srgbClr val="3EBEAD"/>
                </a:solidFill>
                <a:latin typeface="Lato Black" charset="0"/>
                <a:ea typeface="Lato Black" charset="0"/>
                <a:cs typeface="Lato Black" charset="0"/>
              </a:rPr>
              <a:t>+</a:t>
            </a:r>
            <a:endParaRPr lang="en-US" sz="3000" b="1" dirty="0">
              <a:solidFill>
                <a:srgbClr val="3EBEAD"/>
              </a:solidFill>
              <a:latin typeface="Lato Black" charset="0"/>
              <a:ea typeface="Lato Black" charset="0"/>
              <a:cs typeface="Lato Black" charset="0"/>
            </a:endParaRPr>
          </a:p>
        </p:txBody>
      </p:sp>
      <p:sp>
        <p:nvSpPr>
          <p:cNvPr id="26" name="TextBox 25"/>
          <p:cNvSpPr txBox="1"/>
          <p:nvPr/>
        </p:nvSpPr>
        <p:spPr>
          <a:xfrm>
            <a:off x="11305191" y="3478403"/>
            <a:ext cx="372392" cy="553998"/>
          </a:xfrm>
          <a:prstGeom prst="rect">
            <a:avLst/>
          </a:prstGeom>
          <a:noFill/>
        </p:spPr>
        <p:txBody>
          <a:bodyPr wrap="square" rtlCol="0">
            <a:spAutoFit/>
          </a:bodyPr>
          <a:lstStyle/>
          <a:p>
            <a:r>
              <a:rPr lang="en-US" sz="3000" b="1" dirty="0" smtClean="0">
                <a:solidFill>
                  <a:schemeClr val="accent4">
                    <a:lumMod val="75000"/>
                  </a:schemeClr>
                </a:solidFill>
                <a:latin typeface="Lato Black" charset="0"/>
                <a:ea typeface="Lato Black" charset="0"/>
                <a:cs typeface="Lato Black" charset="0"/>
              </a:rPr>
              <a:t>+</a:t>
            </a:r>
            <a:endParaRPr lang="en-US" sz="3000" b="1" dirty="0">
              <a:solidFill>
                <a:schemeClr val="accent4">
                  <a:lumMod val="75000"/>
                </a:schemeClr>
              </a:solidFill>
              <a:latin typeface="Lato Black" charset="0"/>
              <a:ea typeface="Lato Black" charset="0"/>
              <a:cs typeface="Lato Black" charset="0"/>
            </a:endParaRPr>
          </a:p>
        </p:txBody>
      </p:sp>
      <p:sp>
        <p:nvSpPr>
          <p:cNvPr id="27" name="TextBox 26"/>
          <p:cNvSpPr txBox="1"/>
          <p:nvPr/>
        </p:nvSpPr>
        <p:spPr>
          <a:xfrm>
            <a:off x="11603781" y="3820435"/>
            <a:ext cx="392983" cy="553998"/>
          </a:xfrm>
          <a:prstGeom prst="rect">
            <a:avLst/>
          </a:prstGeom>
          <a:noFill/>
        </p:spPr>
        <p:txBody>
          <a:bodyPr wrap="square" rtlCol="0">
            <a:spAutoFit/>
          </a:bodyPr>
          <a:lstStyle/>
          <a:p>
            <a:r>
              <a:rPr lang="en-US" sz="3000" b="1" dirty="0" smtClean="0">
                <a:solidFill>
                  <a:srgbClr val="7030A0"/>
                </a:solidFill>
                <a:latin typeface="Lato Black" charset="0"/>
                <a:ea typeface="Lato Black" charset="0"/>
                <a:cs typeface="Lato Black" charset="0"/>
              </a:rPr>
              <a:t>+</a:t>
            </a:r>
            <a:endParaRPr lang="en-US" sz="3000" b="1" dirty="0">
              <a:solidFill>
                <a:srgbClr val="7030A0"/>
              </a:solidFill>
              <a:latin typeface="Lato Black" charset="0"/>
              <a:ea typeface="Lato Black" charset="0"/>
              <a:cs typeface="Lato Black" charset="0"/>
            </a:endParaRPr>
          </a:p>
        </p:txBody>
      </p:sp>
      <p:sp>
        <p:nvSpPr>
          <p:cNvPr id="28" name="TextBox 27"/>
          <p:cNvSpPr txBox="1"/>
          <p:nvPr/>
        </p:nvSpPr>
        <p:spPr>
          <a:xfrm>
            <a:off x="11543174" y="2724799"/>
            <a:ext cx="392983" cy="553998"/>
          </a:xfrm>
          <a:prstGeom prst="rect">
            <a:avLst/>
          </a:prstGeom>
          <a:noFill/>
        </p:spPr>
        <p:txBody>
          <a:bodyPr wrap="square" rtlCol="0">
            <a:spAutoFit/>
          </a:bodyPr>
          <a:lstStyle/>
          <a:p>
            <a:r>
              <a:rPr lang="en-US" sz="3000" b="1" dirty="0" smtClean="0">
                <a:solidFill>
                  <a:schemeClr val="accent6">
                    <a:lumMod val="40000"/>
                    <a:lumOff val="60000"/>
                  </a:schemeClr>
                </a:solidFill>
                <a:latin typeface="Lato Black" charset="0"/>
                <a:ea typeface="Lato Black" charset="0"/>
                <a:cs typeface="Lato Black" charset="0"/>
              </a:rPr>
              <a:t>+</a:t>
            </a:r>
            <a:endParaRPr lang="en-US" sz="3000" b="1" dirty="0">
              <a:solidFill>
                <a:schemeClr val="accent6">
                  <a:lumMod val="40000"/>
                  <a:lumOff val="60000"/>
                </a:schemeClr>
              </a:solidFill>
              <a:latin typeface="Lato Black" charset="0"/>
              <a:ea typeface="Lato Black" charset="0"/>
              <a:cs typeface="Lato Black" charset="0"/>
            </a:endParaRPr>
          </a:p>
        </p:txBody>
      </p:sp>
      <p:grpSp>
        <p:nvGrpSpPr>
          <p:cNvPr id="29" name="Group 28"/>
          <p:cNvGrpSpPr/>
          <p:nvPr/>
        </p:nvGrpSpPr>
        <p:grpSpPr>
          <a:xfrm>
            <a:off x="7318830" y="2138261"/>
            <a:ext cx="4246685" cy="3897558"/>
            <a:chOff x="6988629" y="2119575"/>
            <a:chExt cx="4246685" cy="3897558"/>
          </a:xfrm>
        </p:grpSpPr>
        <p:grpSp>
          <p:nvGrpSpPr>
            <p:cNvPr id="30" name="Group 29"/>
            <p:cNvGrpSpPr/>
            <p:nvPr/>
          </p:nvGrpSpPr>
          <p:grpSpPr>
            <a:xfrm>
              <a:off x="6988629" y="2235696"/>
              <a:ext cx="3946206" cy="3781437"/>
              <a:chOff x="5741126" y="2235696"/>
              <a:chExt cx="3946206" cy="3781437"/>
            </a:xfrm>
          </p:grpSpPr>
          <p:sp>
            <p:nvSpPr>
              <p:cNvPr id="38" name="Oval 37"/>
              <p:cNvSpPr/>
              <p:nvPr/>
            </p:nvSpPr>
            <p:spPr>
              <a:xfrm>
                <a:off x="5741126" y="2235696"/>
                <a:ext cx="2495005" cy="2493058"/>
              </a:xfrm>
              <a:prstGeom prst="ellipse">
                <a:avLst/>
              </a:prstGeom>
              <a:solidFill>
                <a:srgbClr val="F4638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7192327" y="2235696"/>
                <a:ext cx="2495005" cy="2493058"/>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6466726" y="3524075"/>
                <a:ext cx="2495005" cy="2493058"/>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1" name="TextBox 30"/>
            <p:cNvSpPr txBox="1"/>
            <p:nvPr/>
          </p:nvSpPr>
          <p:spPr>
            <a:xfrm rot="18639113">
              <a:off x="6788257" y="2899234"/>
              <a:ext cx="1959428" cy="400110"/>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Hacking Skills</a:t>
              </a:r>
              <a:endParaRPr lang="en-US" sz="2000" dirty="0">
                <a:solidFill>
                  <a:schemeClr val="bg2"/>
                </a:solidFill>
                <a:latin typeface="Lato" charset="0"/>
                <a:ea typeface="Lato" charset="0"/>
                <a:cs typeface="Lato" charset="0"/>
              </a:endParaRPr>
            </a:p>
          </p:txBody>
        </p:sp>
        <p:sp>
          <p:nvSpPr>
            <p:cNvPr id="32" name="TextBox 31"/>
            <p:cNvSpPr txBox="1"/>
            <p:nvPr/>
          </p:nvSpPr>
          <p:spPr>
            <a:xfrm rot="2561190">
              <a:off x="8937066" y="2819628"/>
              <a:ext cx="2298248"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Math &amp; Statistics Knowledge</a:t>
              </a:r>
              <a:endParaRPr lang="en-US" sz="2000" dirty="0">
                <a:solidFill>
                  <a:schemeClr val="bg2"/>
                </a:solidFill>
                <a:latin typeface="Lato" charset="0"/>
                <a:ea typeface="Lato" charset="0"/>
                <a:cs typeface="Lato" charset="0"/>
              </a:endParaRPr>
            </a:p>
          </p:txBody>
        </p:sp>
        <p:sp>
          <p:nvSpPr>
            <p:cNvPr id="33" name="TextBox 32"/>
            <p:cNvSpPr txBox="1"/>
            <p:nvPr/>
          </p:nvSpPr>
          <p:spPr>
            <a:xfrm>
              <a:off x="7935436" y="4928096"/>
              <a:ext cx="2052589" cy="707886"/>
            </a:xfrm>
            <a:prstGeom prst="rect">
              <a:avLst/>
            </a:prstGeom>
            <a:noFill/>
          </p:spPr>
          <p:txBody>
            <a:bodyPr wrap="square" rtlCol="0">
              <a:spAutoFit/>
            </a:bodyPr>
            <a:lstStyle/>
            <a:p>
              <a:pPr algn="ctr"/>
              <a:r>
                <a:rPr lang="en-US" sz="2000" dirty="0" smtClean="0">
                  <a:solidFill>
                    <a:schemeClr val="bg2"/>
                  </a:solidFill>
                  <a:latin typeface="Lato" charset="0"/>
                  <a:ea typeface="Lato" charset="0"/>
                  <a:cs typeface="Lato" charset="0"/>
                </a:rPr>
                <a:t>Substantive Expertise</a:t>
              </a:r>
              <a:endParaRPr lang="en-US" sz="2000" dirty="0">
                <a:solidFill>
                  <a:schemeClr val="bg2"/>
                </a:solidFill>
                <a:latin typeface="Lato" charset="0"/>
                <a:ea typeface="Lato" charset="0"/>
                <a:cs typeface="Lato" charset="0"/>
              </a:endParaRPr>
            </a:p>
          </p:txBody>
        </p:sp>
        <p:sp>
          <p:nvSpPr>
            <p:cNvPr id="34" name="TextBox 33"/>
            <p:cNvSpPr txBox="1"/>
            <p:nvPr/>
          </p:nvSpPr>
          <p:spPr>
            <a:xfrm rot="19318517">
              <a:off x="7791538" y="4022596"/>
              <a:ext cx="925143"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Danger Zone!</a:t>
              </a:r>
              <a:endParaRPr lang="en-US" sz="1600" dirty="0">
                <a:solidFill>
                  <a:schemeClr val="bg2"/>
                </a:solidFill>
                <a:latin typeface="Lato Light" charset="0"/>
                <a:ea typeface="Lato Light" charset="0"/>
                <a:cs typeface="Lato Light" charset="0"/>
              </a:endParaRPr>
            </a:p>
          </p:txBody>
        </p:sp>
        <p:sp>
          <p:nvSpPr>
            <p:cNvPr id="35" name="TextBox 34"/>
            <p:cNvSpPr txBox="1"/>
            <p:nvPr/>
          </p:nvSpPr>
          <p:spPr>
            <a:xfrm rot="2298631">
              <a:off x="9039498" y="4029370"/>
              <a:ext cx="1309206"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Traditional Research</a:t>
              </a:r>
              <a:endParaRPr lang="en-US" sz="1600" dirty="0">
                <a:solidFill>
                  <a:schemeClr val="bg2"/>
                </a:solidFill>
                <a:latin typeface="Lato Light" charset="0"/>
                <a:ea typeface="Lato Light" charset="0"/>
                <a:cs typeface="Lato Light" charset="0"/>
              </a:endParaRPr>
            </a:p>
          </p:txBody>
        </p:sp>
        <p:sp>
          <p:nvSpPr>
            <p:cNvPr id="36" name="TextBox 35"/>
            <p:cNvSpPr txBox="1"/>
            <p:nvPr/>
          </p:nvSpPr>
          <p:spPr>
            <a:xfrm>
              <a:off x="8364850" y="2901184"/>
              <a:ext cx="1193759" cy="584775"/>
            </a:xfrm>
            <a:prstGeom prst="rect">
              <a:avLst/>
            </a:prstGeom>
            <a:noFill/>
          </p:spPr>
          <p:txBody>
            <a:bodyPr wrap="square" rtlCol="0">
              <a:spAutoFit/>
            </a:bodyPr>
            <a:lstStyle/>
            <a:p>
              <a:pPr algn="ctr"/>
              <a:r>
                <a:rPr lang="en-US" sz="1600" dirty="0" smtClean="0">
                  <a:solidFill>
                    <a:schemeClr val="bg2"/>
                  </a:solidFill>
                  <a:latin typeface="Lato Light" charset="0"/>
                  <a:ea typeface="Lato Light" charset="0"/>
                  <a:cs typeface="Lato Light" charset="0"/>
                </a:rPr>
                <a:t>Machine Learning</a:t>
              </a:r>
              <a:endParaRPr lang="en-US" sz="1600" dirty="0">
                <a:solidFill>
                  <a:schemeClr val="bg2"/>
                </a:solidFill>
                <a:latin typeface="Lato Light" charset="0"/>
                <a:ea typeface="Lato Light" charset="0"/>
                <a:cs typeface="Lato Light" charset="0"/>
              </a:endParaRPr>
            </a:p>
          </p:txBody>
        </p:sp>
        <p:sp>
          <p:nvSpPr>
            <p:cNvPr id="37" name="TextBox 36"/>
            <p:cNvSpPr txBox="1"/>
            <p:nvPr/>
          </p:nvSpPr>
          <p:spPr>
            <a:xfrm>
              <a:off x="8413394" y="3501606"/>
              <a:ext cx="1083046" cy="646331"/>
            </a:xfrm>
            <a:prstGeom prst="rect">
              <a:avLst/>
            </a:prstGeom>
            <a:noFill/>
          </p:spPr>
          <p:txBody>
            <a:bodyPr wrap="square" rtlCol="0">
              <a:spAutoFit/>
            </a:bodyPr>
            <a:lstStyle/>
            <a:p>
              <a:pPr algn="ctr"/>
              <a:r>
                <a:rPr lang="en-US" dirty="0" smtClean="0">
                  <a:solidFill>
                    <a:schemeClr val="bg1"/>
                  </a:solidFill>
                  <a:latin typeface="Lato" charset="0"/>
                  <a:ea typeface="Lato" charset="0"/>
                  <a:cs typeface="Lato" charset="0"/>
                </a:rPr>
                <a:t>Data Science</a:t>
              </a:r>
              <a:endParaRPr lang="en-US" dirty="0">
                <a:solidFill>
                  <a:schemeClr val="bg1"/>
                </a:solidFill>
                <a:latin typeface="Lato" charset="0"/>
                <a:ea typeface="Lato" charset="0"/>
                <a:cs typeface="Lato" charset="0"/>
              </a:endParaRPr>
            </a:p>
          </p:txBody>
        </p:sp>
      </p:grpSp>
      <p:sp>
        <p:nvSpPr>
          <p:cNvPr id="42" name="TextBox 41"/>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526376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prstClr val="white"/>
                </a:solidFill>
                <a:latin typeface="Lato Black" charset="0"/>
                <a:ea typeface="Lato Black" charset="0"/>
                <a:cs typeface="Lato Black" charset="0"/>
              </a:rPr>
              <a:t>AN ASIDE</a:t>
            </a:r>
          </a:p>
        </p:txBody>
      </p:sp>
      <p:sp>
        <p:nvSpPr>
          <p:cNvPr id="2" name="Slide Number Placeholder 1"/>
          <p:cNvSpPr>
            <a:spLocks noGrp="1"/>
          </p:cNvSpPr>
          <p:nvPr>
            <p:ph type="sldNum" sz="quarter" idx="12"/>
          </p:nvPr>
        </p:nvSpPr>
        <p:spPr/>
        <p:txBody>
          <a:bodyPr/>
          <a:lstStyle/>
          <a:p>
            <a:fld id="{420DB9A7-16B7-0E4E-B79C-6B67571CD3A0}" type="slidenum">
              <a:rPr lang="en-US" smtClean="0"/>
              <a:t>33</a:t>
            </a:fld>
            <a:endParaRPr lang="en-US"/>
          </a:p>
        </p:txBody>
      </p:sp>
      <p:sp>
        <p:nvSpPr>
          <p:cNvPr id="6" name="TextBox 5"/>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509689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chemeClr val="bg1"/>
                </a:solidFill>
                <a:latin typeface="Lato Black" charset="0"/>
                <a:ea typeface="Lato Black" charset="0"/>
                <a:cs typeface="Lato Black" charset="0"/>
              </a:rPr>
              <a:t>AN ASIDE</a:t>
            </a:r>
          </a:p>
        </p:txBody>
      </p:sp>
      <p:sp>
        <p:nvSpPr>
          <p:cNvPr id="5" name="TextBox 4"/>
          <p:cNvSpPr txBox="1"/>
          <p:nvPr/>
        </p:nvSpPr>
        <p:spPr>
          <a:xfrm>
            <a:off x="483326" y="1866364"/>
            <a:ext cx="11203849" cy="1200329"/>
          </a:xfrm>
          <a:prstGeom prst="rect">
            <a:avLst/>
          </a:prstGeom>
          <a:noFill/>
        </p:spPr>
        <p:txBody>
          <a:bodyPr wrap="square" rtlCol="0">
            <a:spAutoFit/>
          </a:bodyPr>
          <a:lstStyle/>
          <a:p>
            <a:pPr algn="r"/>
            <a:r>
              <a:rPr lang="en-US" sz="3600" dirty="0" smtClean="0">
                <a:solidFill>
                  <a:srgbClr val="4472C4">
                    <a:lumMod val="20000"/>
                    <a:lumOff val="80000"/>
                  </a:srgbClr>
                </a:solidFill>
                <a:latin typeface="Lato Light" charset="0"/>
                <a:ea typeface="Lato Light" charset="0"/>
                <a:cs typeface="Lato Light" charset="0"/>
              </a:rPr>
              <a:t>Lest you feel overwhelmed:</a:t>
            </a:r>
          </a:p>
          <a:p>
            <a:pPr algn="r"/>
            <a:r>
              <a:rPr lang="en-US" sz="3600" dirty="0" smtClean="0">
                <a:solidFill>
                  <a:srgbClr val="4472C4">
                    <a:lumMod val="20000"/>
                    <a:lumOff val="80000"/>
                  </a:srgbClr>
                </a:solidFill>
                <a:latin typeface="Lato Light" charset="0"/>
                <a:ea typeface="Lato Light" charset="0"/>
                <a:cs typeface="Lato Light" charset="0"/>
              </a:rPr>
              <a:t>You don’t have to be </a:t>
            </a:r>
            <a:r>
              <a:rPr lang="en-US" sz="3600" i="1" dirty="0" smtClean="0">
                <a:solidFill>
                  <a:srgbClr val="4472C4">
                    <a:lumMod val="20000"/>
                    <a:lumOff val="80000"/>
                  </a:srgbClr>
                </a:solidFill>
                <a:latin typeface="Lato Light" charset="0"/>
                <a:ea typeface="Lato Light" charset="0"/>
                <a:cs typeface="Lato Light" charset="0"/>
              </a:rPr>
              <a:t>great</a:t>
            </a:r>
            <a:r>
              <a:rPr lang="en-US" sz="3600" dirty="0" smtClean="0">
                <a:solidFill>
                  <a:srgbClr val="4472C4">
                    <a:lumMod val="20000"/>
                    <a:lumOff val="80000"/>
                  </a:srgbClr>
                </a:solidFill>
                <a:latin typeface="Lato Light" charset="0"/>
                <a:ea typeface="Lato Light" charset="0"/>
                <a:cs typeface="Lato Light" charset="0"/>
              </a:rPr>
              <a:t> at all of this.</a:t>
            </a:r>
          </a:p>
        </p:txBody>
      </p:sp>
      <p:sp>
        <p:nvSpPr>
          <p:cNvPr id="2" name="Slide Number Placeholder 1"/>
          <p:cNvSpPr>
            <a:spLocks noGrp="1"/>
          </p:cNvSpPr>
          <p:nvPr>
            <p:ph type="sldNum" sz="quarter" idx="12"/>
          </p:nvPr>
        </p:nvSpPr>
        <p:spPr/>
        <p:txBody>
          <a:bodyPr/>
          <a:lstStyle/>
          <a:p>
            <a:fld id="{420DB9A7-16B7-0E4E-B79C-6B67571CD3A0}" type="slidenum">
              <a:rPr lang="en-US" smtClean="0"/>
              <a:t>34</a:t>
            </a:fld>
            <a:endParaRPr lang="en-US"/>
          </a:p>
        </p:txBody>
      </p:sp>
      <p:sp>
        <p:nvSpPr>
          <p:cNvPr id="6" name="TextBox 5"/>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81358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prstClr val="white"/>
                </a:solidFill>
                <a:latin typeface="Lato Black" charset="0"/>
                <a:ea typeface="Lato Black" charset="0"/>
                <a:cs typeface="Lato Black" charset="0"/>
              </a:rPr>
              <a:t>AN ASIDE</a:t>
            </a:r>
          </a:p>
        </p:txBody>
      </p:sp>
      <p:sp>
        <p:nvSpPr>
          <p:cNvPr id="5" name="TextBox 4"/>
          <p:cNvSpPr txBox="1"/>
          <p:nvPr/>
        </p:nvSpPr>
        <p:spPr>
          <a:xfrm>
            <a:off x="483326" y="1866364"/>
            <a:ext cx="11203849" cy="3970318"/>
          </a:xfrm>
          <a:prstGeom prst="rect">
            <a:avLst/>
          </a:prstGeom>
          <a:noFill/>
        </p:spPr>
        <p:txBody>
          <a:bodyPr wrap="square" rtlCol="0">
            <a:spAutoFit/>
          </a:bodyPr>
          <a:lstStyle/>
          <a:p>
            <a:pPr algn="r"/>
            <a:r>
              <a:rPr lang="en-US" sz="3600" dirty="0" smtClean="0">
                <a:solidFill>
                  <a:srgbClr val="4472C4">
                    <a:lumMod val="20000"/>
                    <a:lumOff val="80000"/>
                  </a:srgbClr>
                </a:solidFill>
                <a:latin typeface="Lato Light" charset="0"/>
                <a:ea typeface="Lato Light" charset="0"/>
                <a:cs typeface="Lato Light" charset="0"/>
              </a:rPr>
              <a:t>Lest you feel overwhelmed:</a:t>
            </a:r>
          </a:p>
          <a:p>
            <a:pPr algn="r"/>
            <a:r>
              <a:rPr lang="en-US" sz="3600" dirty="0" smtClean="0">
                <a:solidFill>
                  <a:srgbClr val="4472C4">
                    <a:lumMod val="20000"/>
                    <a:lumOff val="80000"/>
                  </a:srgbClr>
                </a:solidFill>
                <a:latin typeface="Lato Light" charset="0"/>
                <a:ea typeface="Lato Light" charset="0"/>
                <a:cs typeface="Lato Light" charset="0"/>
              </a:rPr>
              <a:t>You don’t have to be </a:t>
            </a:r>
            <a:r>
              <a:rPr lang="en-US" sz="3600" i="1" dirty="0" smtClean="0">
                <a:solidFill>
                  <a:srgbClr val="4472C4">
                    <a:lumMod val="20000"/>
                    <a:lumOff val="80000"/>
                  </a:srgbClr>
                </a:solidFill>
                <a:latin typeface="Lato Light" charset="0"/>
                <a:ea typeface="Lato Light" charset="0"/>
                <a:cs typeface="Lato Light" charset="0"/>
              </a:rPr>
              <a:t>great</a:t>
            </a:r>
            <a:r>
              <a:rPr lang="en-US" sz="3600" dirty="0" smtClean="0">
                <a:solidFill>
                  <a:srgbClr val="4472C4">
                    <a:lumMod val="20000"/>
                    <a:lumOff val="80000"/>
                  </a:srgbClr>
                </a:solidFill>
                <a:latin typeface="Lato Light" charset="0"/>
                <a:ea typeface="Lato Light" charset="0"/>
                <a:cs typeface="Lato Light" charset="0"/>
              </a:rPr>
              <a:t> at all of this.</a:t>
            </a:r>
          </a:p>
          <a:p>
            <a:pPr algn="r"/>
            <a:endParaRPr lang="en-US" sz="3600" dirty="0" smtClean="0">
              <a:solidFill>
                <a:srgbClr val="4472C4">
                  <a:lumMod val="20000"/>
                  <a:lumOff val="80000"/>
                </a:srgbClr>
              </a:solidFill>
              <a:latin typeface="Lato Light" charset="0"/>
              <a:ea typeface="Lato Light" charset="0"/>
              <a:cs typeface="Lato Light" charset="0"/>
            </a:endParaRPr>
          </a:p>
          <a:p>
            <a:pPr algn="r"/>
            <a:endParaRPr lang="en-US" sz="3600" dirty="0" smtClean="0">
              <a:solidFill>
                <a:srgbClr val="4472C4">
                  <a:lumMod val="20000"/>
                  <a:lumOff val="80000"/>
                </a:srgbClr>
              </a:solidFill>
              <a:latin typeface="Lato Light" charset="0"/>
              <a:ea typeface="Lato Light" charset="0"/>
              <a:cs typeface="Lato Light" charset="0"/>
            </a:endParaRPr>
          </a:p>
          <a:p>
            <a:pPr algn="r"/>
            <a:r>
              <a:rPr lang="en-US" sz="3600" dirty="0" smtClean="0">
                <a:solidFill>
                  <a:srgbClr val="4472C4">
                    <a:lumMod val="20000"/>
                    <a:lumOff val="80000"/>
                  </a:srgbClr>
                </a:solidFill>
                <a:latin typeface="Lato Light" charset="0"/>
                <a:ea typeface="Lato Light" charset="0"/>
                <a:cs typeface="Lato Light" charset="0"/>
              </a:rPr>
              <a:t>The beauty of being part of a small team is that </a:t>
            </a:r>
          </a:p>
          <a:p>
            <a:pPr algn="r"/>
            <a:r>
              <a:rPr lang="en-US" sz="3600" dirty="0" smtClean="0">
                <a:solidFill>
                  <a:srgbClr val="4472C4">
                    <a:lumMod val="20000"/>
                    <a:lumOff val="80000"/>
                  </a:srgbClr>
                </a:solidFill>
                <a:latin typeface="Lato Light" charset="0"/>
                <a:ea typeface="Lato Light" charset="0"/>
                <a:cs typeface="Lato Light" charset="0"/>
              </a:rPr>
              <a:t>what you contribute is probably going to be </a:t>
            </a:r>
          </a:p>
          <a:p>
            <a:pPr algn="r"/>
            <a:r>
              <a:rPr lang="en-US" sz="3600" dirty="0" smtClean="0">
                <a:solidFill>
                  <a:srgbClr val="4472C4">
                    <a:lumMod val="20000"/>
                    <a:lumOff val="80000"/>
                  </a:srgbClr>
                </a:solidFill>
                <a:latin typeface="Lato Light" charset="0"/>
                <a:ea typeface="Lato Light" charset="0"/>
                <a:cs typeface="Lato Light" charset="0"/>
              </a:rPr>
              <a:t>significantly better than what already exists.</a:t>
            </a:r>
            <a:endParaRPr lang="en-US" sz="3600" dirty="0">
              <a:solidFill>
                <a:prstClr val="white"/>
              </a:solidFill>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35</a:t>
            </a:fld>
            <a:endParaRPr lang="en-US"/>
          </a:p>
        </p:txBody>
      </p:sp>
      <p:sp>
        <p:nvSpPr>
          <p:cNvPr id="6" name="TextBox 5"/>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853322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7673777" cy="1323439"/>
          </a:xfrm>
          <a:prstGeom prst="rect">
            <a:avLst/>
          </a:prstGeom>
          <a:noFill/>
        </p:spPr>
        <p:txBody>
          <a:bodyPr wrap="square" rtlCol="0">
            <a:spAutoFit/>
          </a:bodyPr>
          <a:lstStyle/>
          <a:p>
            <a:pPr algn="r"/>
            <a:r>
              <a:rPr lang="en-US" sz="8000" b="1" dirty="0" smtClean="0">
                <a:solidFill>
                  <a:srgbClr val="70AD47">
                    <a:lumMod val="40000"/>
                    <a:lumOff val="60000"/>
                  </a:srgbClr>
                </a:solidFill>
                <a:latin typeface="Lato Black" charset="0"/>
                <a:ea typeface="Lato Black" charset="0"/>
                <a:cs typeface="Lato Black" charset="0"/>
              </a:rPr>
              <a:t>ALSO</a:t>
            </a:r>
            <a:r>
              <a:rPr lang="is-IS" sz="8000" b="1" dirty="0" smtClean="0">
                <a:solidFill>
                  <a:srgbClr val="70AD47">
                    <a:lumMod val="40000"/>
                    <a:lumOff val="60000"/>
                  </a:srgbClr>
                </a:solidFill>
                <a:latin typeface="Lato Black" charset="0"/>
                <a:ea typeface="Lato Black" charset="0"/>
                <a:cs typeface="Lato Black" charset="0"/>
              </a:rPr>
              <a:t>…</a:t>
            </a:r>
            <a:endParaRPr lang="en-US" sz="8000" b="1" dirty="0" smtClean="0">
              <a:solidFill>
                <a:srgbClr val="70AD47">
                  <a:lumMod val="40000"/>
                  <a:lumOff val="60000"/>
                </a:srgbClr>
              </a:solidFill>
              <a:latin typeface="Lato Black" charset="0"/>
              <a:ea typeface="Lato Black" charset="0"/>
              <a:cs typeface="Lato Black" charset="0"/>
            </a:endParaRPr>
          </a:p>
        </p:txBody>
      </p:sp>
      <p:sp>
        <p:nvSpPr>
          <p:cNvPr id="8" name="TextBox 7"/>
          <p:cNvSpPr txBox="1"/>
          <p:nvPr/>
        </p:nvSpPr>
        <p:spPr>
          <a:xfrm>
            <a:off x="1099596" y="1887599"/>
            <a:ext cx="6574182" cy="2985433"/>
          </a:xfrm>
          <a:prstGeom prst="rect">
            <a:avLst/>
          </a:prstGeom>
          <a:noFill/>
        </p:spPr>
        <p:txBody>
          <a:bodyPr wrap="square" rtlCol="0">
            <a:spAutoFit/>
          </a:bodyPr>
          <a:lstStyle/>
          <a:p>
            <a:pPr algn="r"/>
            <a:r>
              <a:rPr lang="en-US" sz="4400" b="1" dirty="0" smtClean="0">
                <a:solidFill>
                  <a:prstClr val="white">
                    <a:lumMod val="85000"/>
                  </a:prstClr>
                </a:solidFill>
                <a:latin typeface="Lato Black" charset="0"/>
                <a:ea typeface="Lato Black" charset="0"/>
                <a:cs typeface="Lato Black" charset="0"/>
              </a:rPr>
              <a:t>DON’T BE A PHYSICIST. </a:t>
            </a:r>
          </a:p>
          <a:p>
            <a:pPr algn="r"/>
            <a:r>
              <a:rPr lang="en-US" sz="3200" b="1" dirty="0" smtClean="0">
                <a:solidFill>
                  <a:schemeClr val="accent1">
                    <a:lumMod val="60000"/>
                    <a:lumOff val="40000"/>
                  </a:schemeClr>
                </a:solidFill>
                <a:latin typeface="Lato Semibold" charset="0"/>
                <a:ea typeface="Lato Semibold" charset="0"/>
                <a:cs typeface="Lato Semibold" charset="0"/>
              </a:rPr>
              <a:t>PEOPLE WHO ACTUALLY DO THESE JOBS?</a:t>
            </a:r>
          </a:p>
          <a:p>
            <a:pPr algn="r"/>
            <a:r>
              <a:rPr lang="en-US" sz="2800" dirty="0" smtClean="0">
                <a:solidFill>
                  <a:schemeClr val="bg1"/>
                </a:solidFill>
                <a:latin typeface="Lato Light" charset="0"/>
                <a:ea typeface="Lato Light" charset="0"/>
                <a:cs typeface="Lato Light" charset="0"/>
              </a:rPr>
              <a:t>THEY’RE BETTER THAN YOU AT DOING THEM.</a:t>
            </a:r>
          </a:p>
          <a:p>
            <a:pPr algn="r"/>
            <a:endParaRPr lang="en-US" sz="2400" dirty="0" smtClean="0">
              <a:solidFill>
                <a:srgbClr val="F597A7"/>
              </a:solidFill>
              <a:latin typeface="Lato Light" charset="0"/>
              <a:ea typeface="Lato Light" charset="0"/>
              <a:cs typeface="Lato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5414" y="199383"/>
            <a:ext cx="3673572" cy="5541140"/>
          </a:xfrm>
          <a:prstGeom prst="rect">
            <a:avLst/>
          </a:prstGeom>
        </p:spPr>
      </p:pic>
      <p:sp>
        <p:nvSpPr>
          <p:cNvPr id="7" name="TextBox 6"/>
          <p:cNvSpPr txBox="1"/>
          <p:nvPr/>
        </p:nvSpPr>
        <p:spPr>
          <a:xfrm>
            <a:off x="8657374" y="5740523"/>
            <a:ext cx="2649651" cy="369332"/>
          </a:xfrm>
          <a:prstGeom prst="rect">
            <a:avLst/>
          </a:prstGeom>
          <a:noFill/>
        </p:spPr>
        <p:txBody>
          <a:bodyPr wrap="square" rtlCol="0">
            <a:spAutoFit/>
          </a:bodyPr>
          <a:lstStyle/>
          <a:p>
            <a:pPr algn="ctr"/>
            <a:r>
              <a:rPr lang="en-US" dirty="0">
                <a:solidFill>
                  <a:schemeClr val="bg1">
                    <a:alpha val="50000"/>
                  </a:schemeClr>
                </a:solidFill>
                <a:latin typeface="Lato Light" charset="0"/>
                <a:ea typeface="Lato Light" charset="0"/>
                <a:cs typeface="Lato Light" charset="0"/>
              </a:rPr>
              <a:t>https://</a:t>
            </a:r>
            <a:r>
              <a:rPr lang="en-US" dirty="0" err="1">
                <a:solidFill>
                  <a:schemeClr val="bg1">
                    <a:alpha val="50000"/>
                  </a:schemeClr>
                </a:solidFill>
                <a:latin typeface="Lato Light" charset="0"/>
                <a:ea typeface="Lato Light" charset="0"/>
                <a:cs typeface="Lato Light" charset="0"/>
              </a:rPr>
              <a:t>xkcd.com</a:t>
            </a:r>
            <a:r>
              <a:rPr lang="en-US" dirty="0">
                <a:solidFill>
                  <a:schemeClr val="bg1">
                    <a:alpha val="50000"/>
                  </a:schemeClr>
                </a:solidFill>
                <a:latin typeface="Lato Light" charset="0"/>
                <a:ea typeface="Lato Light" charset="0"/>
                <a:cs typeface="Lato Light" charset="0"/>
              </a:rPr>
              <a:t>/793</a:t>
            </a:r>
            <a:r>
              <a:rPr lang="en-US" dirty="0" smtClean="0">
                <a:solidFill>
                  <a:schemeClr val="bg1">
                    <a:alpha val="50000"/>
                  </a:schemeClr>
                </a:solidFill>
                <a:latin typeface="Lato Light" charset="0"/>
                <a:ea typeface="Lato Light" charset="0"/>
                <a:cs typeface="Lato Light" charset="0"/>
              </a:rPr>
              <a:t>/</a:t>
            </a:r>
          </a:p>
        </p:txBody>
      </p:sp>
      <p:sp>
        <p:nvSpPr>
          <p:cNvPr id="28" name="Slide Number Placeholder 27"/>
          <p:cNvSpPr>
            <a:spLocks noGrp="1"/>
          </p:cNvSpPr>
          <p:nvPr>
            <p:ph type="sldNum" sz="quarter" idx="12"/>
          </p:nvPr>
        </p:nvSpPr>
        <p:spPr/>
        <p:txBody>
          <a:bodyPr/>
          <a:lstStyle/>
          <a:p>
            <a:fld id="{420DB9A7-16B7-0E4E-B79C-6B67571CD3A0}" type="slidenum">
              <a:rPr lang="en-US" smtClean="0"/>
              <a:t>36</a:t>
            </a:fld>
            <a:endParaRPr lang="en-US"/>
          </a:p>
        </p:txBody>
      </p:sp>
      <p:sp>
        <p:nvSpPr>
          <p:cNvPr id="10" name="TextBox 9"/>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892236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4" name="TextBox 13"/>
          <p:cNvSpPr txBox="1"/>
          <p:nvPr/>
        </p:nvSpPr>
        <p:spPr>
          <a:xfrm>
            <a:off x="535576" y="483325"/>
            <a:ext cx="4310743" cy="553998"/>
          </a:xfrm>
          <a:prstGeom prst="rect">
            <a:avLst/>
          </a:prstGeom>
          <a:noFill/>
        </p:spPr>
        <p:txBody>
          <a:bodyPr wrap="square" rtlCol="0">
            <a:spAutoFit/>
          </a:bodyPr>
          <a:lstStyle/>
          <a:p>
            <a:pPr algn="r"/>
            <a:r>
              <a:rPr lang="en-US" sz="3000" dirty="0" smtClean="0">
                <a:solidFill>
                  <a:schemeClr val="bg1"/>
                </a:solidFill>
                <a:latin typeface="Lato Light" charset="0"/>
                <a:ea typeface="Lato Light" charset="0"/>
                <a:cs typeface="Lato Light" charset="0"/>
              </a:rPr>
              <a:t>REMINDER:</a:t>
            </a:r>
          </a:p>
        </p:txBody>
      </p:sp>
      <p:sp>
        <p:nvSpPr>
          <p:cNvPr id="2" name="Slide Number Placeholder 1"/>
          <p:cNvSpPr>
            <a:spLocks noGrp="1"/>
          </p:cNvSpPr>
          <p:nvPr>
            <p:ph type="sldNum" sz="quarter" idx="12"/>
          </p:nvPr>
        </p:nvSpPr>
        <p:spPr/>
        <p:txBody>
          <a:bodyPr/>
          <a:lstStyle/>
          <a:p>
            <a:fld id="{420DB9A7-16B7-0E4E-B79C-6B67571CD3A0}" type="slidenum">
              <a:rPr lang="en-US" smtClean="0"/>
              <a:t>37</a:t>
            </a:fld>
            <a:endParaRPr lang="en-US"/>
          </a:p>
        </p:txBody>
      </p:sp>
      <p:sp>
        <p:nvSpPr>
          <p:cNvPr id="6" name="TextBox 5"/>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711453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51" y="483325"/>
            <a:ext cx="6537713" cy="5499119"/>
          </a:xfrm>
          <a:prstGeom prst="rect">
            <a:avLst/>
          </a:prstGeom>
        </p:spPr>
      </p:pic>
      <p:sp>
        <p:nvSpPr>
          <p:cNvPr id="14" name="TextBox 13"/>
          <p:cNvSpPr txBox="1"/>
          <p:nvPr/>
        </p:nvSpPr>
        <p:spPr>
          <a:xfrm>
            <a:off x="287384" y="483325"/>
            <a:ext cx="4558936" cy="3447098"/>
          </a:xfrm>
          <a:prstGeom prst="rect">
            <a:avLst/>
          </a:prstGeom>
          <a:noFill/>
        </p:spPr>
        <p:txBody>
          <a:bodyPr wrap="square" rtlCol="0">
            <a:spAutoFit/>
          </a:bodyPr>
          <a:lstStyle/>
          <a:p>
            <a:pPr algn="r"/>
            <a:r>
              <a:rPr lang="en-US" sz="3000" dirty="0" smtClean="0">
                <a:solidFill>
                  <a:prstClr val="white"/>
                </a:solidFill>
                <a:latin typeface="Lato Light" charset="0"/>
                <a:ea typeface="Lato Light" charset="0"/>
                <a:cs typeface="Lato Light" charset="0"/>
              </a:rPr>
              <a:t>REMINDER:</a:t>
            </a:r>
          </a:p>
          <a:p>
            <a:pPr algn="r"/>
            <a:r>
              <a:rPr lang="en-US" sz="4400" b="1" dirty="0" smtClean="0">
                <a:solidFill>
                  <a:srgbClr val="70AD47">
                    <a:lumMod val="20000"/>
                    <a:lumOff val="80000"/>
                  </a:srgbClr>
                </a:solidFill>
                <a:latin typeface="Lato Black" charset="0"/>
                <a:ea typeface="Lato Black" charset="0"/>
                <a:cs typeface="Lato Black" charset="0"/>
              </a:rPr>
              <a:t>DATA</a:t>
            </a:r>
          </a:p>
          <a:p>
            <a:pPr algn="r"/>
            <a:r>
              <a:rPr lang="en-US" sz="4400" b="1" dirty="0" smtClean="0">
                <a:solidFill>
                  <a:srgbClr val="70AD47">
                    <a:lumMod val="20000"/>
                    <a:lumOff val="80000"/>
                  </a:srgbClr>
                </a:solidFill>
                <a:latin typeface="Lato Black" charset="0"/>
                <a:ea typeface="Lato Black" charset="0"/>
                <a:cs typeface="Lato Black" charset="0"/>
              </a:rPr>
              <a:t>SCIENCE</a:t>
            </a:r>
          </a:p>
          <a:p>
            <a:pPr algn="r"/>
            <a:r>
              <a:rPr lang="en-US" sz="4400" b="1" dirty="0" smtClean="0">
                <a:solidFill>
                  <a:srgbClr val="70AD47">
                    <a:lumMod val="20000"/>
                    <a:lumOff val="80000"/>
                  </a:srgbClr>
                </a:solidFill>
                <a:latin typeface="Lato Black" charset="0"/>
                <a:ea typeface="Lato Black" charset="0"/>
                <a:cs typeface="Lato Black" charset="0"/>
              </a:rPr>
              <a:t>IS</a:t>
            </a:r>
          </a:p>
          <a:p>
            <a:pPr algn="r"/>
            <a:r>
              <a:rPr lang="en-US" sz="4400" b="1" dirty="0" smtClean="0">
                <a:solidFill>
                  <a:schemeClr val="tx2">
                    <a:lumMod val="20000"/>
                    <a:lumOff val="80000"/>
                  </a:schemeClr>
                </a:solidFill>
                <a:latin typeface="Lato Black" charset="0"/>
                <a:ea typeface="Lato Black" charset="0"/>
                <a:cs typeface="Lato Black" charset="0"/>
              </a:rPr>
              <a:t>COMPLICATED</a:t>
            </a:r>
            <a:endParaRPr lang="en-US" sz="1200" b="1" dirty="0" smtClean="0">
              <a:solidFill>
                <a:schemeClr val="tx2">
                  <a:lumMod val="20000"/>
                  <a:lumOff val="80000"/>
                </a:schemeClr>
              </a:solidFill>
              <a:latin typeface="Lato Black" charset="0"/>
              <a:ea typeface="Lato Black" charset="0"/>
              <a:cs typeface="Lato Black" charset="0"/>
            </a:endParaRPr>
          </a:p>
          <a:p>
            <a:pPr algn="r"/>
            <a:endParaRPr lang="en-US" sz="1200" b="1" dirty="0" smtClean="0">
              <a:solidFill>
                <a:srgbClr val="44546A">
                  <a:lumMod val="40000"/>
                  <a:lumOff val="60000"/>
                </a:srgbClr>
              </a:solidFill>
              <a:latin typeface="Lato Black" charset="0"/>
              <a:ea typeface="Lato Black" charset="0"/>
              <a:cs typeface="Lato Black"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38</a:t>
            </a:fld>
            <a:endParaRPr lang="en-US"/>
          </a:p>
        </p:txBody>
      </p:sp>
      <p:sp>
        <p:nvSpPr>
          <p:cNvPr id="6" name="TextBox 5"/>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330148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51" y="483325"/>
            <a:ext cx="6537713" cy="5499119"/>
          </a:xfrm>
          <a:prstGeom prst="rect">
            <a:avLst/>
          </a:prstGeom>
        </p:spPr>
      </p:pic>
      <p:sp>
        <p:nvSpPr>
          <p:cNvPr id="5" name="TextBox 4"/>
          <p:cNvSpPr txBox="1"/>
          <p:nvPr/>
        </p:nvSpPr>
        <p:spPr>
          <a:xfrm>
            <a:off x="287384" y="483325"/>
            <a:ext cx="4558936" cy="5601533"/>
          </a:xfrm>
          <a:prstGeom prst="rect">
            <a:avLst/>
          </a:prstGeom>
          <a:noFill/>
        </p:spPr>
        <p:txBody>
          <a:bodyPr wrap="square" rtlCol="0">
            <a:spAutoFit/>
          </a:bodyPr>
          <a:lstStyle/>
          <a:p>
            <a:pPr algn="r"/>
            <a:r>
              <a:rPr lang="en-US" sz="3000" dirty="0" smtClean="0">
                <a:solidFill>
                  <a:prstClr val="white"/>
                </a:solidFill>
                <a:latin typeface="Lato Light" charset="0"/>
                <a:ea typeface="Lato Light" charset="0"/>
                <a:cs typeface="Lato Light" charset="0"/>
              </a:rPr>
              <a:t>REMINDER:</a:t>
            </a:r>
          </a:p>
          <a:p>
            <a:pPr algn="r"/>
            <a:r>
              <a:rPr lang="en-US" sz="4400" b="1" dirty="0" smtClean="0">
                <a:solidFill>
                  <a:srgbClr val="70AD47">
                    <a:lumMod val="20000"/>
                    <a:lumOff val="80000"/>
                  </a:srgbClr>
                </a:solidFill>
                <a:latin typeface="Lato Black" charset="0"/>
                <a:ea typeface="Lato Black" charset="0"/>
                <a:cs typeface="Lato Black" charset="0"/>
              </a:rPr>
              <a:t>DATA</a:t>
            </a:r>
          </a:p>
          <a:p>
            <a:pPr algn="r"/>
            <a:r>
              <a:rPr lang="en-US" sz="4400" b="1" dirty="0" smtClean="0">
                <a:solidFill>
                  <a:srgbClr val="70AD47">
                    <a:lumMod val="20000"/>
                    <a:lumOff val="80000"/>
                  </a:srgbClr>
                </a:solidFill>
                <a:latin typeface="Lato Black" charset="0"/>
                <a:ea typeface="Lato Black" charset="0"/>
                <a:cs typeface="Lato Black" charset="0"/>
              </a:rPr>
              <a:t>SCIENCE</a:t>
            </a:r>
          </a:p>
          <a:p>
            <a:pPr algn="r"/>
            <a:r>
              <a:rPr lang="en-US" sz="4400" b="1" dirty="0" smtClean="0">
                <a:solidFill>
                  <a:srgbClr val="70AD47">
                    <a:lumMod val="20000"/>
                    <a:lumOff val="80000"/>
                  </a:srgbClr>
                </a:solidFill>
                <a:latin typeface="Lato Black" charset="0"/>
                <a:ea typeface="Lato Black" charset="0"/>
                <a:cs typeface="Lato Black" charset="0"/>
              </a:rPr>
              <a:t>IS</a:t>
            </a:r>
          </a:p>
          <a:p>
            <a:pPr algn="r"/>
            <a:r>
              <a:rPr lang="en-US" sz="4400" b="1" dirty="0" smtClean="0">
                <a:solidFill>
                  <a:schemeClr val="tx2">
                    <a:lumMod val="20000"/>
                    <a:lumOff val="80000"/>
                  </a:schemeClr>
                </a:solidFill>
                <a:latin typeface="Lato Black" charset="0"/>
                <a:ea typeface="Lato Black" charset="0"/>
                <a:cs typeface="Lato Black" charset="0"/>
              </a:rPr>
              <a:t>COMPLICATED</a:t>
            </a:r>
            <a:endParaRPr lang="en-US" sz="1200" b="1" dirty="0" smtClean="0">
              <a:solidFill>
                <a:schemeClr val="tx2">
                  <a:lumMod val="20000"/>
                  <a:lumOff val="80000"/>
                </a:schemeClr>
              </a:solidFill>
              <a:latin typeface="Lato Black" charset="0"/>
              <a:ea typeface="Lato Black" charset="0"/>
              <a:cs typeface="Lato Black" charset="0"/>
            </a:endParaRPr>
          </a:p>
          <a:p>
            <a:pPr algn="r"/>
            <a:endParaRPr lang="en-US" sz="1200" b="1" dirty="0" smtClean="0">
              <a:solidFill>
                <a:srgbClr val="44546A">
                  <a:lumMod val="40000"/>
                  <a:lumOff val="60000"/>
                </a:srgbClr>
              </a:solidFill>
              <a:latin typeface="Lato Black" charset="0"/>
              <a:ea typeface="Lato Black" charset="0"/>
              <a:cs typeface="Lato Black" charset="0"/>
            </a:endParaRPr>
          </a:p>
          <a:p>
            <a:pPr algn="r"/>
            <a:r>
              <a:rPr lang="en-US" sz="2000" dirty="0" smtClean="0">
                <a:solidFill>
                  <a:schemeClr val="accent6">
                    <a:lumMod val="20000"/>
                    <a:lumOff val="80000"/>
                  </a:schemeClr>
                </a:solidFill>
                <a:latin typeface="Lato" charset="0"/>
                <a:ea typeface="Lato" charset="0"/>
                <a:cs typeface="Lato" charset="0"/>
              </a:rPr>
              <a:t>TRY YOUR BEST TO BE YOUR OWN:</a:t>
            </a:r>
          </a:p>
          <a:p>
            <a:pPr algn="r"/>
            <a:r>
              <a:rPr lang="en-US" sz="2400" dirty="0" smtClean="0">
                <a:solidFill>
                  <a:schemeClr val="tx2">
                    <a:lumMod val="20000"/>
                    <a:lumOff val="80000"/>
                  </a:schemeClr>
                </a:solidFill>
                <a:latin typeface="Lato" charset="0"/>
                <a:ea typeface="Lato" charset="0"/>
                <a:cs typeface="Lato" charset="0"/>
              </a:rPr>
              <a:t>DATA SCIENTIST</a:t>
            </a:r>
          </a:p>
          <a:p>
            <a:pPr algn="r"/>
            <a:r>
              <a:rPr lang="en-US" sz="2400" dirty="0" smtClean="0">
                <a:solidFill>
                  <a:schemeClr val="tx2">
                    <a:lumMod val="20000"/>
                    <a:lumOff val="80000"/>
                  </a:schemeClr>
                </a:solidFill>
                <a:latin typeface="Lato" charset="0"/>
                <a:ea typeface="Lato" charset="0"/>
                <a:cs typeface="Lato" charset="0"/>
              </a:rPr>
              <a:t>DATA ENGINEER</a:t>
            </a:r>
          </a:p>
          <a:p>
            <a:pPr algn="r"/>
            <a:r>
              <a:rPr lang="en-US" sz="2400" dirty="0" smtClean="0">
                <a:solidFill>
                  <a:schemeClr val="tx2">
                    <a:lumMod val="20000"/>
                    <a:lumOff val="80000"/>
                  </a:schemeClr>
                </a:solidFill>
                <a:latin typeface="Lato" charset="0"/>
                <a:ea typeface="Lato" charset="0"/>
                <a:cs typeface="Lato" charset="0"/>
              </a:rPr>
              <a:t>QA TEST ENGINEER</a:t>
            </a:r>
          </a:p>
          <a:p>
            <a:pPr algn="r"/>
            <a:r>
              <a:rPr lang="en-US" sz="2400" dirty="0" smtClean="0">
                <a:solidFill>
                  <a:schemeClr val="tx2">
                    <a:lumMod val="20000"/>
                    <a:lumOff val="80000"/>
                  </a:schemeClr>
                </a:solidFill>
                <a:latin typeface="Lato" charset="0"/>
                <a:ea typeface="Lato" charset="0"/>
                <a:cs typeface="Lato" charset="0"/>
              </a:rPr>
              <a:t>PRODUCT MANAGER</a:t>
            </a:r>
          </a:p>
          <a:p>
            <a:pPr algn="r"/>
            <a:r>
              <a:rPr lang="en-US" sz="2400" dirty="0" smtClean="0">
                <a:solidFill>
                  <a:schemeClr val="tx2">
                    <a:lumMod val="20000"/>
                    <a:lumOff val="80000"/>
                  </a:schemeClr>
                </a:solidFill>
                <a:latin typeface="Lato" charset="0"/>
                <a:ea typeface="Lato" charset="0"/>
                <a:cs typeface="Lato" charset="0"/>
              </a:rPr>
              <a:t>UX RESEARCHER </a:t>
            </a:r>
          </a:p>
        </p:txBody>
      </p:sp>
      <p:sp>
        <p:nvSpPr>
          <p:cNvPr id="2" name="Slide Number Placeholder 1"/>
          <p:cNvSpPr>
            <a:spLocks noGrp="1"/>
          </p:cNvSpPr>
          <p:nvPr>
            <p:ph type="sldNum" sz="quarter" idx="12"/>
          </p:nvPr>
        </p:nvSpPr>
        <p:spPr/>
        <p:txBody>
          <a:bodyPr/>
          <a:lstStyle/>
          <a:p>
            <a:fld id="{420DB9A7-16B7-0E4E-B79C-6B67571CD3A0}" type="slidenum">
              <a:rPr lang="en-US" smtClean="0"/>
              <a:t>39</a:t>
            </a:fld>
            <a:endParaRPr lang="en-US"/>
          </a:p>
        </p:txBody>
      </p:sp>
      <p:sp>
        <p:nvSpPr>
          <p:cNvPr id="6" name="TextBox 5"/>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875464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EBCA48"/>
                </a:solidFill>
                <a:latin typeface="Lato Black" charset="0"/>
                <a:ea typeface="Lato Black" charset="0"/>
                <a:cs typeface="Lato Black" charset="0"/>
              </a:rPr>
              <a:t>DATA SCIENCE</a:t>
            </a:r>
          </a:p>
          <a:p>
            <a:pPr algn="r"/>
            <a:r>
              <a:rPr lang="en-US" sz="2400" dirty="0" smtClean="0">
                <a:solidFill>
                  <a:srgbClr val="EBCA48"/>
                </a:solidFill>
                <a:latin typeface="Lato Thin" charset="0"/>
                <a:ea typeface="Lato Thin" charset="0"/>
                <a:cs typeface="Lato Thin" charset="0"/>
              </a:rPr>
              <a:t>according to Jeremy Stanley, VP of Data Science at Instacart</a:t>
            </a:r>
          </a:p>
        </p:txBody>
      </p:sp>
      <p:sp>
        <p:nvSpPr>
          <p:cNvPr id="2" name="TextBox 1"/>
          <p:cNvSpPr txBox="1"/>
          <p:nvPr/>
        </p:nvSpPr>
        <p:spPr>
          <a:xfrm>
            <a:off x="592302" y="2397066"/>
            <a:ext cx="5599492" cy="3724096"/>
          </a:xfrm>
          <a:prstGeom prst="rect">
            <a:avLst/>
          </a:prstGeom>
          <a:noFill/>
        </p:spPr>
        <p:txBody>
          <a:bodyPr wrap="square" rtlCol="0">
            <a:spAutoFit/>
          </a:bodyPr>
          <a:lstStyle/>
          <a:p>
            <a:r>
              <a:rPr lang="en-US" sz="4400" b="1" dirty="0" smtClean="0">
                <a:solidFill>
                  <a:schemeClr val="tx2">
                    <a:lumMod val="40000"/>
                    <a:lumOff val="60000"/>
                  </a:schemeClr>
                </a:solidFill>
                <a:latin typeface="Lato" charset="0"/>
                <a:ea typeface="Lato" charset="0"/>
                <a:cs typeface="Lato" charset="0"/>
              </a:rPr>
              <a:t>DECISION SCIENCE</a:t>
            </a:r>
          </a:p>
          <a:p>
            <a:endParaRPr lang="en-US" sz="2400" dirty="0" smtClean="0">
              <a:solidFill>
                <a:schemeClr val="bg1"/>
              </a:solidFill>
              <a:latin typeface="Lato" charset="0"/>
              <a:ea typeface="Lato" charset="0"/>
              <a:cs typeface="Lato" charset="0"/>
            </a:endParaRPr>
          </a:p>
          <a:p>
            <a:r>
              <a:rPr lang="en-US" sz="2800" dirty="0" smtClean="0">
                <a:solidFill>
                  <a:schemeClr val="bg1"/>
                </a:solidFill>
                <a:latin typeface="Lato Light" charset="0"/>
                <a:ea typeface="Lato Light" charset="0"/>
                <a:cs typeface="Lato Light" charset="0"/>
              </a:rPr>
              <a:t>use </a:t>
            </a:r>
            <a:r>
              <a:rPr lang="en-US" sz="2800" dirty="0">
                <a:solidFill>
                  <a:schemeClr val="bg1"/>
                </a:solidFill>
                <a:latin typeface="Lato Light" charset="0"/>
                <a:ea typeface="Lato Light" charset="0"/>
                <a:cs typeface="Lato Light" charset="0"/>
              </a:rPr>
              <a:t>data to analyze business metrics — such as growth, engagement, profitability drivers, and user feedback — to inform strategy and key business decisions.</a:t>
            </a:r>
          </a:p>
        </p:txBody>
      </p:sp>
      <p:sp>
        <p:nvSpPr>
          <p:cNvPr id="13" name="TextBox 12"/>
          <p:cNvSpPr txBox="1"/>
          <p:nvPr/>
        </p:nvSpPr>
        <p:spPr>
          <a:xfrm>
            <a:off x="6583680" y="2397066"/>
            <a:ext cx="5099004" cy="3724096"/>
          </a:xfrm>
          <a:prstGeom prst="rect">
            <a:avLst/>
          </a:prstGeom>
          <a:noFill/>
        </p:spPr>
        <p:txBody>
          <a:bodyPr wrap="square" rtlCol="0">
            <a:spAutoFit/>
          </a:bodyPr>
          <a:lstStyle/>
          <a:p>
            <a:r>
              <a:rPr lang="en-US" sz="4400" b="1" dirty="0" smtClean="0">
                <a:solidFill>
                  <a:schemeClr val="tx2">
                    <a:lumMod val="40000"/>
                    <a:lumOff val="60000"/>
                  </a:schemeClr>
                </a:solidFill>
                <a:latin typeface="Lato" charset="0"/>
                <a:ea typeface="Lato" charset="0"/>
                <a:cs typeface="Lato" charset="0"/>
              </a:rPr>
              <a:t>DATA PRODUCTS</a:t>
            </a:r>
          </a:p>
          <a:p>
            <a:endParaRPr lang="en-US" sz="2400" b="1" dirty="0">
              <a:solidFill>
                <a:schemeClr val="tx2">
                  <a:lumMod val="40000"/>
                  <a:lumOff val="60000"/>
                </a:schemeClr>
              </a:solidFill>
              <a:latin typeface="Lato" charset="0"/>
              <a:ea typeface="Lato" charset="0"/>
              <a:cs typeface="Lato" charset="0"/>
            </a:endParaRPr>
          </a:p>
          <a:p>
            <a:r>
              <a:rPr lang="en-US" sz="2800" dirty="0">
                <a:solidFill>
                  <a:schemeClr val="bg1"/>
                </a:solidFill>
                <a:latin typeface="Lato Light" charset="0"/>
                <a:ea typeface="Lato Light" charset="0"/>
                <a:cs typeface="Lato Light" charset="0"/>
              </a:rPr>
              <a:t>use </a:t>
            </a:r>
            <a:r>
              <a:rPr lang="en-US" sz="2800" dirty="0" smtClean="0">
                <a:solidFill>
                  <a:schemeClr val="bg1"/>
                </a:solidFill>
                <a:latin typeface="Lato Light" charset="0"/>
                <a:ea typeface="Lato Light" charset="0"/>
                <a:cs typeface="Lato Light" charset="0"/>
              </a:rPr>
              <a:t>data </a:t>
            </a:r>
            <a:r>
              <a:rPr lang="en-US" sz="2800" dirty="0">
                <a:solidFill>
                  <a:schemeClr val="bg1"/>
                </a:solidFill>
                <a:latin typeface="Lato Light" charset="0"/>
                <a:ea typeface="Lato Light" charset="0"/>
                <a:cs typeface="Lato Light" charset="0"/>
              </a:rPr>
              <a:t>and engineering to improve product performance, typically in the form of better search results, </a:t>
            </a:r>
            <a:r>
              <a:rPr lang="en-US" sz="2800" dirty="0" smtClean="0">
                <a:solidFill>
                  <a:schemeClr val="bg1"/>
                </a:solidFill>
                <a:latin typeface="Lato Light" charset="0"/>
                <a:ea typeface="Lato Light" charset="0"/>
                <a:cs typeface="Lato Light" charset="0"/>
              </a:rPr>
              <a:t>recommendations, </a:t>
            </a:r>
            <a:r>
              <a:rPr lang="en-US" sz="2800" dirty="0">
                <a:solidFill>
                  <a:schemeClr val="bg1"/>
                </a:solidFill>
                <a:latin typeface="Lato Light" charset="0"/>
                <a:ea typeface="Lato Light" charset="0"/>
                <a:cs typeface="Lato Light" charset="0"/>
              </a:rPr>
              <a:t>and automated decisions.</a:t>
            </a:r>
          </a:p>
        </p:txBody>
      </p:sp>
      <p:sp>
        <p:nvSpPr>
          <p:cNvPr id="3" name="Slide Number Placeholder 2"/>
          <p:cNvSpPr>
            <a:spLocks noGrp="1"/>
          </p:cNvSpPr>
          <p:nvPr>
            <p:ph type="sldNum" sz="quarter" idx="12"/>
          </p:nvPr>
        </p:nvSpPr>
        <p:spPr/>
        <p:txBody>
          <a:bodyPr/>
          <a:lstStyle/>
          <a:p>
            <a:fld id="{420DB9A7-16B7-0E4E-B79C-6B67571CD3A0}" type="slidenum">
              <a:rPr lang="en-US" smtClean="0"/>
              <a:t>4</a:t>
            </a:fld>
            <a:endParaRPr lang="en-US"/>
          </a:p>
        </p:txBody>
      </p:sp>
      <p:sp>
        <p:nvSpPr>
          <p:cNvPr id="8" name="TextBox 7"/>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929499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51" y="483325"/>
            <a:ext cx="6537713" cy="5499119"/>
          </a:xfrm>
          <a:prstGeom prst="rect">
            <a:avLst/>
          </a:prstGeom>
        </p:spPr>
      </p:pic>
      <p:sp>
        <p:nvSpPr>
          <p:cNvPr id="14" name="TextBox 13"/>
          <p:cNvSpPr txBox="1"/>
          <p:nvPr/>
        </p:nvSpPr>
        <p:spPr>
          <a:xfrm>
            <a:off x="287384" y="483325"/>
            <a:ext cx="4558936" cy="5601533"/>
          </a:xfrm>
          <a:prstGeom prst="rect">
            <a:avLst/>
          </a:prstGeom>
          <a:noFill/>
        </p:spPr>
        <p:txBody>
          <a:bodyPr wrap="square" rtlCol="0">
            <a:spAutoFit/>
          </a:bodyPr>
          <a:lstStyle/>
          <a:p>
            <a:pPr algn="r"/>
            <a:r>
              <a:rPr lang="en-US" sz="3000" dirty="0" smtClean="0">
                <a:solidFill>
                  <a:prstClr val="white"/>
                </a:solidFill>
                <a:latin typeface="Lato Light" charset="0"/>
                <a:ea typeface="Lato Light" charset="0"/>
                <a:cs typeface="Lato Light" charset="0"/>
              </a:rPr>
              <a:t>REMINDER:</a:t>
            </a:r>
          </a:p>
          <a:p>
            <a:pPr algn="r"/>
            <a:r>
              <a:rPr lang="en-US" sz="4400" b="1" dirty="0" smtClean="0">
                <a:solidFill>
                  <a:srgbClr val="70AD47">
                    <a:lumMod val="20000"/>
                    <a:lumOff val="80000"/>
                  </a:srgbClr>
                </a:solidFill>
                <a:latin typeface="Lato Black" charset="0"/>
                <a:ea typeface="Lato Black" charset="0"/>
                <a:cs typeface="Lato Black" charset="0"/>
              </a:rPr>
              <a:t>DATA</a:t>
            </a:r>
          </a:p>
          <a:p>
            <a:pPr algn="r"/>
            <a:r>
              <a:rPr lang="en-US" sz="4400" b="1" dirty="0" smtClean="0">
                <a:solidFill>
                  <a:srgbClr val="70AD47">
                    <a:lumMod val="20000"/>
                    <a:lumOff val="80000"/>
                  </a:srgbClr>
                </a:solidFill>
                <a:latin typeface="Lato Black" charset="0"/>
                <a:ea typeface="Lato Black" charset="0"/>
                <a:cs typeface="Lato Black" charset="0"/>
              </a:rPr>
              <a:t>SCIENCE</a:t>
            </a:r>
          </a:p>
          <a:p>
            <a:pPr algn="r"/>
            <a:r>
              <a:rPr lang="en-US" sz="4400" b="1" dirty="0" smtClean="0">
                <a:solidFill>
                  <a:srgbClr val="70AD47">
                    <a:lumMod val="20000"/>
                    <a:lumOff val="80000"/>
                  </a:srgbClr>
                </a:solidFill>
                <a:latin typeface="Lato Black" charset="0"/>
                <a:ea typeface="Lato Black" charset="0"/>
                <a:cs typeface="Lato Black" charset="0"/>
              </a:rPr>
              <a:t>IS</a:t>
            </a:r>
          </a:p>
          <a:p>
            <a:pPr algn="r"/>
            <a:r>
              <a:rPr lang="en-US" sz="4400" b="1" dirty="0" smtClean="0">
                <a:solidFill>
                  <a:schemeClr val="tx2">
                    <a:lumMod val="20000"/>
                    <a:lumOff val="80000"/>
                  </a:schemeClr>
                </a:solidFill>
                <a:latin typeface="Lato Black" charset="0"/>
                <a:ea typeface="Lato Black" charset="0"/>
                <a:cs typeface="Lato Black" charset="0"/>
              </a:rPr>
              <a:t>COMPLICATED</a:t>
            </a:r>
            <a:endParaRPr lang="en-US" sz="1200" b="1" dirty="0" smtClean="0">
              <a:solidFill>
                <a:schemeClr val="tx2">
                  <a:lumMod val="20000"/>
                  <a:lumOff val="80000"/>
                </a:schemeClr>
              </a:solidFill>
              <a:latin typeface="Lato Black" charset="0"/>
              <a:ea typeface="Lato Black" charset="0"/>
              <a:cs typeface="Lato Black" charset="0"/>
            </a:endParaRPr>
          </a:p>
          <a:p>
            <a:pPr algn="r"/>
            <a:endParaRPr lang="en-US" sz="1200" b="1" dirty="0" smtClean="0">
              <a:solidFill>
                <a:srgbClr val="44546A">
                  <a:lumMod val="40000"/>
                  <a:lumOff val="60000"/>
                </a:srgbClr>
              </a:solidFill>
              <a:latin typeface="Lato Black" charset="0"/>
              <a:ea typeface="Lato Black" charset="0"/>
              <a:cs typeface="Lato Black" charset="0"/>
            </a:endParaRPr>
          </a:p>
          <a:p>
            <a:pPr algn="r"/>
            <a:r>
              <a:rPr lang="en-US" sz="2000" dirty="0" smtClean="0">
                <a:solidFill>
                  <a:srgbClr val="70AD47">
                    <a:lumMod val="20000"/>
                    <a:lumOff val="80000"/>
                  </a:srgbClr>
                </a:solidFill>
                <a:latin typeface="Lato" charset="0"/>
                <a:ea typeface="Lato" charset="0"/>
                <a:cs typeface="Lato" charset="0"/>
              </a:rPr>
              <a:t>TRY YOUR BEST TO BE YOUR OWN:</a:t>
            </a:r>
          </a:p>
          <a:p>
            <a:pPr algn="r"/>
            <a:r>
              <a:rPr lang="en-US" sz="2400" dirty="0" smtClean="0">
                <a:solidFill>
                  <a:schemeClr val="tx2">
                    <a:lumMod val="20000"/>
                    <a:lumOff val="80000"/>
                  </a:schemeClr>
                </a:solidFill>
                <a:latin typeface="Lato" charset="0"/>
                <a:ea typeface="Lato" charset="0"/>
                <a:cs typeface="Lato" charset="0"/>
              </a:rPr>
              <a:t>DATA SCIENTIST</a:t>
            </a:r>
          </a:p>
          <a:p>
            <a:pPr algn="r"/>
            <a:r>
              <a:rPr lang="en-US" sz="2400" dirty="0" smtClean="0">
                <a:solidFill>
                  <a:schemeClr val="tx2">
                    <a:lumMod val="20000"/>
                    <a:lumOff val="80000"/>
                  </a:schemeClr>
                </a:solidFill>
                <a:latin typeface="Lato" charset="0"/>
                <a:ea typeface="Lato" charset="0"/>
                <a:cs typeface="Lato" charset="0"/>
              </a:rPr>
              <a:t>DATA ENGINEER</a:t>
            </a:r>
          </a:p>
          <a:p>
            <a:pPr algn="r"/>
            <a:r>
              <a:rPr lang="en-US" sz="2400" dirty="0" smtClean="0">
                <a:solidFill>
                  <a:schemeClr val="tx2">
                    <a:lumMod val="20000"/>
                    <a:lumOff val="80000"/>
                  </a:schemeClr>
                </a:solidFill>
                <a:latin typeface="Lato" charset="0"/>
                <a:ea typeface="Lato" charset="0"/>
                <a:cs typeface="Lato" charset="0"/>
              </a:rPr>
              <a:t>QA TEST ENGINEER</a:t>
            </a:r>
          </a:p>
          <a:p>
            <a:pPr algn="r"/>
            <a:r>
              <a:rPr lang="en-US" sz="2400" dirty="0" smtClean="0">
                <a:solidFill>
                  <a:schemeClr val="tx2">
                    <a:lumMod val="20000"/>
                    <a:lumOff val="80000"/>
                  </a:schemeClr>
                </a:solidFill>
                <a:latin typeface="Lato" charset="0"/>
                <a:ea typeface="Lato" charset="0"/>
                <a:cs typeface="Lato" charset="0"/>
              </a:rPr>
              <a:t>PRODUCT MANAGER</a:t>
            </a:r>
          </a:p>
          <a:p>
            <a:pPr algn="r"/>
            <a:r>
              <a:rPr lang="en-US" sz="2400" dirty="0" smtClean="0">
                <a:solidFill>
                  <a:schemeClr val="tx2">
                    <a:lumMod val="20000"/>
                    <a:lumOff val="80000"/>
                  </a:schemeClr>
                </a:solidFill>
                <a:latin typeface="Lato" charset="0"/>
                <a:ea typeface="Lato" charset="0"/>
                <a:cs typeface="Lato" charset="0"/>
              </a:rPr>
              <a:t>UX RESEARCHER</a:t>
            </a:r>
          </a:p>
        </p:txBody>
      </p:sp>
      <p:sp>
        <p:nvSpPr>
          <p:cNvPr id="2" name="TextBox 1"/>
          <p:cNvSpPr txBox="1"/>
          <p:nvPr/>
        </p:nvSpPr>
        <p:spPr>
          <a:xfrm>
            <a:off x="484154" y="4478529"/>
            <a:ext cx="2571563" cy="553998"/>
          </a:xfrm>
          <a:prstGeom prst="rect">
            <a:avLst/>
          </a:prstGeom>
          <a:noFill/>
        </p:spPr>
        <p:txBody>
          <a:bodyPr wrap="square" rtlCol="0">
            <a:spAutoFit/>
          </a:bodyPr>
          <a:lstStyle/>
          <a:p>
            <a:r>
              <a:rPr lang="en-US" altLang="ja-JP" sz="3000" dirty="0">
                <a:solidFill>
                  <a:schemeClr val="bg1"/>
                </a:solidFill>
                <a:latin typeface="Lato Hairline" charset="0"/>
                <a:ea typeface="Lato Hairline" charset="0"/>
                <a:cs typeface="Lato Hairline" charset="0"/>
              </a:rPr>
              <a:t>¯\_(</a:t>
            </a:r>
            <a:r>
              <a:rPr lang="ja-JP" altLang="en-US" sz="3000" dirty="0">
                <a:solidFill>
                  <a:schemeClr val="bg1"/>
                </a:solidFill>
                <a:latin typeface="Lato Hairline" charset="0"/>
                <a:ea typeface="Lato Hairline" charset="0"/>
                <a:cs typeface="Lato Hairline" charset="0"/>
              </a:rPr>
              <a:t>ツ</a:t>
            </a:r>
            <a:r>
              <a:rPr lang="en-US" altLang="ja-JP" sz="3000" dirty="0" smtClean="0">
                <a:solidFill>
                  <a:schemeClr val="bg1"/>
                </a:solidFill>
                <a:latin typeface="Lato Hairline" charset="0"/>
                <a:ea typeface="Lato Hairline" charset="0"/>
                <a:cs typeface="Lato Hairline" charset="0"/>
              </a:rPr>
              <a:t>)_/¯</a:t>
            </a:r>
            <a:endParaRPr lang="en-US" sz="3000" dirty="0">
              <a:solidFill>
                <a:schemeClr val="bg1"/>
              </a:solidFill>
              <a:latin typeface="Lato Hairline" charset="0"/>
              <a:ea typeface="Lato Hairline" charset="0"/>
              <a:cs typeface="Lato Hairline" charset="0"/>
            </a:endParaRPr>
          </a:p>
        </p:txBody>
      </p:sp>
      <p:sp>
        <p:nvSpPr>
          <p:cNvPr id="3" name="Slide Number Placeholder 2"/>
          <p:cNvSpPr>
            <a:spLocks noGrp="1"/>
          </p:cNvSpPr>
          <p:nvPr>
            <p:ph type="sldNum" sz="quarter" idx="12"/>
          </p:nvPr>
        </p:nvSpPr>
        <p:spPr/>
        <p:txBody>
          <a:bodyPr/>
          <a:lstStyle/>
          <a:p>
            <a:fld id="{420DB9A7-16B7-0E4E-B79C-6B67571CD3A0}" type="slidenum">
              <a:rPr lang="en-US" smtClean="0"/>
              <a:t>40</a:t>
            </a:fld>
            <a:endParaRPr lang="en-US"/>
          </a:p>
        </p:txBody>
      </p:sp>
      <p:sp>
        <p:nvSpPr>
          <p:cNvPr id="8" name="TextBox 7"/>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8686075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D1E70"/>
        </a:solidFill>
        <a:effectLst/>
      </p:bgPr>
    </p:bg>
    <p:spTree>
      <p:nvGrpSpPr>
        <p:cNvPr id="1" name=""/>
        <p:cNvGrpSpPr/>
        <p:nvPr/>
      </p:nvGrpSpPr>
      <p:grpSpPr>
        <a:xfrm>
          <a:off x="0" y="0"/>
          <a:ext cx="0" cy="0"/>
          <a:chOff x="0" y="0"/>
          <a:chExt cx="0" cy="0"/>
        </a:xfrm>
      </p:grpSpPr>
      <p:sp>
        <p:nvSpPr>
          <p:cNvPr id="7" name="TextBox 6"/>
          <p:cNvSpPr txBox="1"/>
          <p:nvPr/>
        </p:nvSpPr>
        <p:spPr>
          <a:xfrm>
            <a:off x="326571" y="3363184"/>
            <a:ext cx="11547585" cy="2308324"/>
          </a:xfrm>
          <a:prstGeom prst="rect">
            <a:avLst/>
          </a:prstGeom>
          <a:noFill/>
        </p:spPr>
        <p:txBody>
          <a:bodyPr wrap="square" rtlCol="0">
            <a:spAutoFit/>
          </a:bodyPr>
          <a:lstStyle/>
          <a:p>
            <a:r>
              <a:rPr lang="en-US" sz="2400" dirty="0" smtClean="0">
                <a:solidFill>
                  <a:schemeClr val="bg1"/>
                </a:solidFill>
                <a:latin typeface="Lato Light" charset="0"/>
                <a:ea typeface="Lato Light" charset="0"/>
                <a:cs typeface="Lato Light" charset="0"/>
              </a:rPr>
              <a:t>“While </a:t>
            </a:r>
            <a:r>
              <a:rPr lang="en-US" sz="2400" dirty="0">
                <a:solidFill>
                  <a:schemeClr val="bg1"/>
                </a:solidFill>
                <a:latin typeface="Lato Light" charset="0"/>
                <a:ea typeface="Lato Light" charset="0"/>
                <a:cs typeface="Lato Light" charset="0"/>
              </a:rPr>
              <a:t>decision science and data products call for some of the same skills, </a:t>
            </a:r>
            <a:r>
              <a:rPr lang="en-US" sz="2400" dirty="0">
                <a:solidFill>
                  <a:srgbClr val="DA49FF"/>
                </a:solidFill>
                <a:latin typeface="Lato Light" charset="0"/>
                <a:ea typeface="Lato Light" charset="0"/>
                <a:cs typeface="Lato Light" charset="0"/>
              </a:rPr>
              <a:t>it’s rare for data scientists to excel at both</a:t>
            </a:r>
            <a:r>
              <a:rPr lang="en-US" sz="2400" dirty="0">
                <a:solidFill>
                  <a:schemeClr val="bg1"/>
                </a:solidFill>
                <a:latin typeface="Lato Light" charset="0"/>
                <a:ea typeface="Lato Light" charset="0"/>
                <a:cs typeface="Lato Light" charset="0"/>
              </a:rPr>
              <a:t>. Decision science depends on business and product sense, systems thinking, and strong communication skills. Data products require machine learning knowledge and production-level engineering skills. If you have a small data science team, </a:t>
            </a:r>
            <a:r>
              <a:rPr lang="en-US" sz="2400" dirty="0">
                <a:solidFill>
                  <a:srgbClr val="DA49FF"/>
                </a:solidFill>
                <a:latin typeface="Lato Light" charset="0"/>
                <a:ea typeface="Lato Light" charset="0"/>
                <a:cs typeface="Lato Light" charset="0"/>
              </a:rPr>
              <a:t>you may need to find the rare superstars who can do both</a:t>
            </a:r>
            <a:r>
              <a:rPr lang="en-US" sz="2400" dirty="0">
                <a:solidFill>
                  <a:schemeClr val="bg1"/>
                </a:solidFill>
                <a:latin typeface="Lato Light" charset="0"/>
                <a:ea typeface="Lato Light" charset="0"/>
                <a:cs typeface="Lato Light" charset="0"/>
              </a:rPr>
              <a:t>. But you’ll benefit from specialization as you scale your team</a:t>
            </a:r>
            <a:r>
              <a:rPr lang="en-US" sz="2400" dirty="0" smtClean="0">
                <a:solidFill>
                  <a:schemeClr val="bg1"/>
                </a:solidFill>
                <a:latin typeface="Lato Light" charset="0"/>
                <a:ea typeface="Lato Light" charset="0"/>
                <a:cs typeface="Lato Light" charset="0"/>
              </a:rPr>
              <a:t>.”</a:t>
            </a:r>
            <a:endParaRPr lang="en-US" sz="2400" dirty="0">
              <a:solidFill>
                <a:schemeClr val="bg1"/>
              </a:solidFill>
              <a:latin typeface="Lato Light" charset="0"/>
              <a:ea typeface="Lato Light" charset="0"/>
              <a:cs typeface="Lato Light" charset="0"/>
            </a:endParaRPr>
          </a:p>
        </p:txBody>
      </p:sp>
      <p:sp>
        <p:nvSpPr>
          <p:cNvPr id="4" name="TextBox 3"/>
          <p:cNvSpPr txBox="1"/>
          <p:nvPr/>
        </p:nvSpPr>
        <p:spPr>
          <a:xfrm>
            <a:off x="0" y="542925"/>
            <a:ext cx="11687175" cy="2862322"/>
          </a:xfrm>
          <a:prstGeom prst="rect">
            <a:avLst/>
          </a:prstGeom>
          <a:noFill/>
        </p:spPr>
        <p:txBody>
          <a:bodyPr wrap="square" rtlCol="0">
            <a:spAutoFit/>
          </a:bodyPr>
          <a:lstStyle/>
          <a:p>
            <a:pPr algn="r"/>
            <a:r>
              <a:rPr lang="en-US" sz="8000" b="1" dirty="0" smtClean="0">
                <a:solidFill>
                  <a:srgbClr val="DA4AFF"/>
                </a:solidFill>
                <a:latin typeface="Lato Black" charset="0"/>
                <a:ea typeface="Lato Black" charset="0"/>
                <a:cs typeface="Lato Black" charset="0"/>
              </a:rPr>
              <a:t>DATA S</a:t>
            </a:r>
            <a:r>
              <a:rPr lang="en-US" sz="8000" b="1" dirty="0" smtClean="0">
                <a:solidFill>
                  <a:srgbClr val="DA49FF"/>
                </a:solidFill>
                <a:latin typeface="Lato Black" charset="0"/>
                <a:ea typeface="Lato Black" charset="0"/>
                <a:cs typeface="Lato Black" charset="0"/>
              </a:rPr>
              <a:t>C</a:t>
            </a:r>
            <a:r>
              <a:rPr lang="en-US" sz="8000" b="1" dirty="0" smtClean="0">
                <a:solidFill>
                  <a:srgbClr val="DA4AFF"/>
                </a:solidFill>
                <a:latin typeface="Lato Black" charset="0"/>
                <a:ea typeface="Lato Black" charset="0"/>
                <a:cs typeface="Lato Black" charset="0"/>
              </a:rPr>
              <a:t>IENCE</a:t>
            </a:r>
          </a:p>
          <a:p>
            <a:pPr algn="r"/>
            <a:r>
              <a:rPr lang="en-US" sz="4000" dirty="0" smtClean="0">
                <a:solidFill>
                  <a:srgbClr val="D1A6FF"/>
                </a:solidFill>
                <a:latin typeface="Lato Thin" charset="0"/>
                <a:ea typeface="Lato Thin" charset="0"/>
                <a:cs typeface="Lato Thin" charset="0"/>
              </a:rPr>
              <a:t>with</a:t>
            </a:r>
            <a:endParaRPr lang="en-US" sz="6000" dirty="0">
              <a:solidFill>
                <a:srgbClr val="D1A6FF"/>
              </a:solidFill>
              <a:latin typeface="Lato Thin" charset="0"/>
              <a:ea typeface="Lato Thin" charset="0"/>
              <a:cs typeface="Lato Thin" charset="0"/>
            </a:endParaRPr>
          </a:p>
          <a:p>
            <a:pPr algn="r"/>
            <a:r>
              <a:rPr lang="en-US" sz="6000" b="1" dirty="0" smtClean="0">
                <a:solidFill>
                  <a:srgbClr val="E7E6E6">
                    <a:lumMod val="75000"/>
                  </a:srgbClr>
                </a:solidFill>
                <a:latin typeface="Lato Black" charset="0"/>
                <a:ea typeface="Lato Black" charset="0"/>
                <a:cs typeface="Lato Black" charset="0"/>
              </a:rPr>
              <a:t>S</a:t>
            </a:r>
            <a:r>
              <a:rPr lang="en-US" sz="6000" b="1" dirty="0" smtClean="0">
                <a:solidFill>
                  <a:schemeClr val="bg2">
                    <a:lumMod val="75000"/>
                  </a:schemeClr>
                </a:solidFill>
                <a:latin typeface="Lato Black" charset="0"/>
                <a:ea typeface="Lato Black" charset="0"/>
                <a:cs typeface="Lato Black" charset="0"/>
              </a:rPr>
              <a:t>MA</a:t>
            </a:r>
            <a:r>
              <a:rPr lang="en-US" sz="6000" b="1" dirty="0" smtClean="0">
                <a:solidFill>
                  <a:srgbClr val="E7E6E6">
                    <a:lumMod val="75000"/>
                  </a:srgbClr>
                </a:solidFill>
                <a:latin typeface="Lato Black" charset="0"/>
                <a:ea typeface="Lato Black" charset="0"/>
                <a:cs typeface="Lato Black" charset="0"/>
              </a:rPr>
              <a:t>LL TEAMS</a:t>
            </a:r>
            <a:endParaRPr lang="en-US" sz="3000" b="1" dirty="0" smtClean="0">
              <a:solidFill>
                <a:srgbClr val="E7E6E6">
                  <a:lumMod val="75000"/>
                </a:srgbClr>
              </a:solidFill>
              <a:latin typeface="Lato Black" charset="0"/>
              <a:ea typeface="Lato Black" charset="0"/>
              <a:cs typeface="Lato Black" charset="0"/>
            </a:endParaRPr>
          </a:p>
        </p:txBody>
      </p:sp>
      <p:sp>
        <p:nvSpPr>
          <p:cNvPr id="16" name="TextBox 15"/>
          <p:cNvSpPr txBox="1"/>
          <p:nvPr/>
        </p:nvSpPr>
        <p:spPr>
          <a:xfrm>
            <a:off x="1171192" y="5729099"/>
            <a:ext cx="3331359" cy="323165"/>
          </a:xfrm>
          <a:prstGeom prst="rect">
            <a:avLst/>
          </a:prstGeom>
          <a:noFill/>
        </p:spPr>
        <p:txBody>
          <a:bodyPr wrap="square" rtlCol="0">
            <a:spAutoFit/>
          </a:bodyPr>
          <a:lstStyle/>
          <a:p>
            <a:r>
              <a:rPr lang="en-US" sz="1500" u="none" strike="noStrike" dirty="0" smtClean="0">
                <a:solidFill>
                  <a:schemeClr val="bg2">
                    <a:lumMod val="90000"/>
                  </a:schemeClr>
                </a:solidFill>
                <a:effectLst/>
                <a:latin typeface="Lato" charset="0"/>
                <a:ea typeface="Lato" charset="0"/>
                <a:cs typeface="Lato" charset="0"/>
              </a:rPr>
              <a:t>Jeremy Stanley and Daniel Tunkelang </a:t>
            </a:r>
          </a:p>
        </p:txBody>
      </p:sp>
      <p:sp>
        <p:nvSpPr>
          <p:cNvPr id="2" name="Slide Number Placeholder 1"/>
          <p:cNvSpPr>
            <a:spLocks noGrp="1"/>
          </p:cNvSpPr>
          <p:nvPr>
            <p:ph type="sldNum" sz="quarter" idx="12"/>
          </p:nvPr>
        </p:nvSpPr>
        <p:spPr/>
        <p:txBody>
          <a:bodyPr/>
          <a:lstStyle/>
          <a:p>
            <a:fld id="{420DB9A7-16B7-0E4E-B79C-6B67571CD3A0}" type="slidenum">
              <a:rPr lang="en-US" smtClean="0"/>
              <a:t>41</a:t>
            </a:fld>
            <a:endParaRPr lang="en-US"/>
          </a:p>
        </p:txBody>
      </p:sp>
      <p:sp>
        <p:nvSpPr>
          <p:cNvPr id="9" name="TextBox 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690350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323439"/>
          </a:xfrm>
          <a:prstGeom prst="rect">
            <a:avLst/>
          </a:prstGeom>
          <a:noFill/>
        </p:spPr>
        <p:txBody>
          <a:bodyPr wrap="square" rtlCol="0">
            <a:spAutoFit/>
          </a:bodyPr>
          <a:lstStyle/>
          <a:p>
            <a:pPr algn="r"/>
            <a:r>
              <a:rPr lang="en-US" sz="8000" b="1" dirty="0" smtClean="0">
                <a:solidFill>
                  <a:srgbClr val="4D1E70"/>
                </a:solidFill>
                <a:latin typeface="Lato Black" charset="0"/>
                <a:ea typeface="Lato Black" charset="0"/>
                <a:cs typeface="Lato Black" charset="0"/>
              </a:rPr>
              <a:t>FURTHER READING</a:t>
            </a:r>
          </a:p>
        </p:txBody>
      </p:sp>
      <p:sp>
        <p:nvSpPr>
          <p:cNvPr id="6" name="TextBox 5"/>
          <p:cNvSpPr txBox="1"/>
          <p:nvPr/>
        </p:nvSpPr>
        <p:spPr>
          <a:xfrm>
            <a:off x="347241" y="1924239"/>
            <a:ext cx="11339934" cy="3970318"/>
          </a:xfrm>
          <a:prstGeom prst="rect">
            <a:avLst/>
          </a:prstGeom>
          <a:noFill/>
        </p:spPr>
        <p:txBody>
          <a:bodyPr wrap="square" rtlCol="0">
            <a:spAutoFit/>
          </a:bodyPr>
          <a:lstStyle/>
          <a:p>
            <a:pPr algn="r"/>
            <a:r>
              <a:rPr lang="en-US" b="1" dirty="0">
                <a:latin typeface="Lato" charset="0"/>
                <a:ea typeface="Lato" charset="0"/>
                <a:cs typeface="Lato" charset="0"/>
                <a:hlinkClick r:id="rId3"/>
              </a:rPr>
              <a:t>Doing Data Science Right — Your Most Common Questions </a:t>
            </a:r>
            <a:r>
              <a:rPr lang="en-US" b="1" dirty="0" smtClean="0">
                <a:latin typeface="Lato" charset="0"/>
                <a:ea typeface="Lato" charset="0"/>
                <a:cs typeface="Lato" charset="0"/>
                <a:hlinkClick r:id="rId3"/>
              </a:rPr>
              <a:t>Answered [Jeremy </a:t>
            </a:r>
            <a:r>
              <a:rPr lang="en-US" b="1" dirty="0">
                <a:latin typeface="Lato" charset="0"/>
                <a:ea typeface="Lato" charset="0"/>
                <a:cs typeface="Lato" charset="0"/>
                <a:hlinkClick r:id="rId3"/>
              </a:rPr>
              <a:t>Stanley and Daniel </a:t>
            </a:r>
            <a:r>
              <a:rPr lang="en-US" b="1" dirty="0" smtClean="0">
                <a:latin typeface="Lato" charset="0"/>
                <a:ea typeface="Lato" charset="0"/>
                <a:cs typeface="Lato" charset="0"/>
                <a:hlinkClick r:id="rId3"/>
              </a:rPr>
              <a:t>Tunkelang]</a:t>
            </a:r>
            <a:endParaRPr lang="en-US" b="1" dirty="0" smtClean="0">
              <a:latin typeface="Lato" charset="0"/>
              <a:ea typeface="Lato" charset="0"/>
              <a:cs typeface="Lato" charset="0"/>
            </a:endParaRPr>
          </a:p>
          <a:p>
            <a:pPr algn="r"/>
            <a:r>
              <a:rPr lang="en-US" dirty="0">
                <a:latin typeface="Lato Light" charset="0"/>
                <a:ea typeface="Lato Light" charset="0"/>
                <a:cs typeface="Lato Light" charset="0"/>
                <a:hlinkClick r:id="rId3"/>
              </a:rPr>
              <a:t>http://firstround.com/review/doing-data-science-right-your-most-common-questions-answered/</a:t>
            </a:r>
            <a:endParaRPr lang="en-US" dirty="0" smtClean="0">
              <a:latin typeface="Lato Light" charset="0"/>
              <a:ea typeface="Lato Light" charset="0"/>
              <a:cs typeface="Lato Light" charset="0"/>
            </a:endParaRPr>
          </a:p>
          <a:p>
            <a:pPr algn="r"/>
            <a:endParaRPr lang="en-US" dirty="0">
              <a:latin typeface="Lato Thin" charset="0"/>
              <a:ea typeface="Lato Thin" charset="0"/>
              <a:cs typeface="Lato Thin" charset="0"/>
            </a:endParaRPr>
          </a:p>
          <a:p>
            <a:pPr algn="r"/>
            <a:r>
              <a:rPr lang="en-US" b="1" dirty="0" smtClean="0">
                <a:latin typeface="Lato" charset="0"/>
                <a:ea typeface="Lato" charset="0"/>
                <a:cs typeface="Lato" charset="0"/>
                <a:hlinkClick r:id="rId4"/>
              </a:rPr>
              <a:t>Maxims for Modelers [Arthur Geoffrion]</a:t>
            </a:r>
            <a:endParaRPr lang="en-US" b="1" dirty="0" smtClean="0">
              <a:latin typeface="Lato" charset="0"/>
              <a:ea typeface="Lato" charset="0"/>
              <a:cs typeface="Lato" charset="0"/>
            </a:endParaRPr>
          </a:p>
          <a:p>
            <a:pPr algn="r"/>
            <a:r>
              <a:rPr lang="en-US" dirty="0">
                <a:latin typeface="Lato Light" charset="0"/>
                <a:ea typeface="Lato Light" charset="0"/>
                <a:cs typeface="Lato Light" charset="0"/>
                <a:hlinkClick r:id="rId4"/>
              </a:rPr>
              <a:t>http://www.anderson.ucla.edu/faculty/</a:t>
            </a:r>
            <a:r>
              <a:rPr lang="en-US" dirty="0" err="1">
                <a:latin typeface="Lato Light" charset="0"/>
                <a:ea typeface="Lato Light" charset="0"/>
                <a:cs typeface="Lato Light" charset="0"/>
                <a:hlinkClick r:id="rId4"/>
              </a:rPr>
              <a:t>art.geoffrion</a:t>
            </a:r>
            <a:r>
              <a:rPr lang="en-US" dirty="0">
                <a:latin typeface="Lato Light" charset="0"/>
                <a:ea typeface="Lato Light" charset="0"/>
                <a:cs typeface="Lato Light" charset="0"/>
                <a:hlinkClick r:id="rId4"/>
              </a:rPr>
              <a:t>/home/docs/Gudmdlg2.htm</a:t>
            </a:r>
            <a:endParaRPr lang="en-US" dirty="0" smtClean="0">
              <a:latin typeface="Lato Light" charset="0"/>
              <a:ea typeface="Lato Light" charset="0"/>
              <a:cs typeface="Lato Light" charset="0"/>
            </a:endParaRPr>
          </a:p>
          <a:p>
            <a:pPr algn="r"/>
            <a:endParaRPr lang="en-US" dirty="0">
              <a:latin typeface="Lato Thin" charset="0"/>
              <a:ea typeface="Lato Thin" charset="0"/>
              <a:cs typeface="Lato Thin" charset="0"/>
            </a:endParaRPr>
          </a:p>
          <a:p>
            <a:pPr algn="r"/>
            <a:r>
              <a:rPr lang="en-US" b="1" dirty="0" smtClean="0">
                <a:latin typeface="Lato" charset="0"/>
                <a:ea typeface="Lato" charset="0"/>
                <a:cs typeface="Lato" charset="0"/>
                <a:hlinkClick r:id="rId5"/>
              </a:rPr>
              <a:t>Highly Effective Data Science Teams [Drew Harry]</a:t>
            </a:r>
            <a:endParaRPr lang="en-US" b="1" dirty="0" smtClean="0">
              <a:latin typeface="Lato" charset="0"/>
              <a:ea typeface="Lato" charset="0"/>
              <a:cs typeface="Lato" charset="0"/>
            </a:endParaRPr>
          </a:p>
          <a:p>
            <a:pPr algn="r"/>
            <a:r>
              <a:rPr lang="en-US" dirty="0">
                <a:latin typeface="Lato Light" charset="0"/>
                <a:ea typeface="Lato Light" charset="0"/>
                <a:cs typeface="Lato Light" charset="0"/>
                <a:hlinkClick r:id="rId5"/>
              </a:rPr>
              <a:t>https://</a:t>
            </a:r>
            <a:r>
              <a:rPr lang="en-US" dirty="0" smtClean="0">
                <a:latin typeface="Lato Light" charset="0"/>
                <a:ea typeface="Lato Light" charset="0"/>
                <a:cs typeface="Lato Light" charset="0"/>
                <a:hlinkClick r:id="rId5"/>
              </a:rPr>
              <a:t>medium.com/mit-media-lab/highly-effective-data-science-teams-e90bb13bb709</a:t>
            </a:r>
            <a:endParaRPr lang="en-US" dirty="0" smtClean="0">
              <a:latin typeface="Lato Light" charset="0"/>
              <a:ea typeface="Lato Light" charset="0"/>
              <a:cs typeface="Lato Light" charset="0"/>
            </a:endParaRPr>
          </a:p>
          <a:p>
            <a:pPr algn="r"/>
            <a:endParaRPr lang="en-US" dirty="0">
              <a:latin typeface="Lato Thin" charset="0"/>
              <a:ea typeface="Lato Thin" charset="0"/>
              <a:cs typeface="Lato Thin" charset="0"/>
            </a:endParaRPr>
          </a:p>
          <a:p>
            <a:pPr algn="r"/>
            <a:r>
              <a:rPr lang="en-US" b="1" dirty="0" smtClean="0">
                <a:latin typeface="Lato" charset="0"/>
                <a:ea typeface="Lato" charset="0"/>
                <a:cs typeface="Lato" charset="0"/>
                <a:hlinkClick r:id="rId6"/>
              </a:rPr>
              <a:t>The Startup Founder’s Guide to Analytics [Tristan Handy]</a:t>
            </a:r>
            <a:endParaRPr lang="en-US" b="1" dirty="0" smtClean="0">
              <a:latin typeface="Lato" charset="0"/>
              <a:ea typeface="Lato" charset="0"/>
              <a:cs typeface="Lato" charset="0"/>
              <a:hlinkClick r:id="rId6"/>
            </a:endParaRPr>
          </a:p>
          <a:p>
            <a:pPr algn="r"/>
            <a:r>
              <a:rPr lang="en-US" dirty="0">
                <a:latin typeface="Lato Light" charset="0"/>
                <a:ea typeface="Lato Light" charset="0"/>
                <a:cs typeface="Lato Light" charset="0"/>
                <a:hlinkClick r:id="rId7"/>
              </a:rPr>
              <a:t>https://</a:t>
            </a:r>
            <a:r>
              <a:rPr lang="en-US" dirty="0" err="1">
                <a:latin typeface="Lato Light" charset="0"/>
                <a:ea typeface="Lato Light" charset="0"/>
                <a:cs typeface="Lato Light" charset="0"/>
                <a:hlinkClick r:id="rId7"/>
              </a:rPr>
              <a:t>thinkgrowth.org</a:t>
            </a:r>
            <a:r>
              <a:rPr lang="en-US" dirty="0">
                <a:latin typeface="Lato Light" charset="0"/>
                <a:ea typeface="Lato Light" charset="0"/>
                <a:cs typeface="Lato Light" charset="0"/>
                <a:hlinkClick r:id="rId7"/>
              </a:rPr>
              <a:t>/the-startup-founders-guide-to-analytics-1d2176f20ac1</a:t>
            </a:r>
            <a:endParaRPr lang="en-US" dirty="0" smtClean="0">
              <a:latin typeface="Lato Light" charset="0"/>
              <a:ea typeface="Lato Light" charset="0"/>
              <a:cs typeface="Lato Light" charset="0"/>
            </a:endParaRPr>
          </a:p>
          <a:p>
            <a:pPr algn="r"/>
            <a:endParaRPr lang="en-US" dirty="0">
              <a:latin typeface="Lato Thin" charset="0"/>
              <a:ea typeface="Lato Thin" charset="0"/>
              <a:cs typeface="Lato Thin" charset="0"/>
            </a:endParaRPr>
          </a:p>
          <a:p>
            <a:pPr algn="r"/>
            <a:r>
              <a:rPr lang="en-US" b="1" dirty="0" smtClean="0">
                <a:latin typeface="Lato" charset="0"/>
                <a:ea typeface="Lato" charset="0"/>
                <a:cs typeface="Lato" charset="0"/>
                <a:hlinkClick r:id="rId8"/>
              </a:rPr>
              <a:t>Data Science Team-Building and Optimization (talk) [Jeremy Stanley]</a:t>
            </a:r>
            <a:endParaRPr lang="en-US" b="1" dirty="0" smtClean="0">
              <a:latin typeface="Lato" charset="0"/>
              <a:ea typeface="Lato" charset="0"/>
              <a:cs typeface="Lato" charset="0"/>
            </a:endParaRPr>
          </a:p>
          <a:p>
            <a:pPr algn="r"/>
            <a:r>
              <a:rPr lang="en-US" dirty="0">
                <a:latin typeface="Lato Light" charset="0"/>
                <a:ea typeface="Lato Light" charset="0"/>
                <a:cs typeface="Lato Light" charset="0"/>
                <a:hlinkClick r:id="rId8"/>
              </a:rPr>
              <a:t>https://</a:t>
            </a:r>
            <a:r>
              <a:rPr lang="en-US" dirty="0" smtClean="0">
                <a:latin typeface="Lato Light" charset="0"/>
                <a:ea typeface="Lato Light" charset="0"/>
                <a:cs typeface="Lato Light" charset="0"/>
                <a:hlinkClick r:id="rId8"/>
              </a:rPr>
              <a:t>www.youtube.com/watch?v=CqQyrkEvh_8</a:t>
            </a:r>
            <a:endParaRPr lang="en-US" dirty="0" smtClean="0">
              <a:latin typeface="Lato Light" charset="0"/>
              <a:ea typeface="Lato Light" charset="0"/>
              <a:cs typeface="Lato Light"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42</a:t>
            </a:fld>
            <a:endParaRPr lang="en-US"/>
          </a:p>
        </p:txBody>
      </p:sp>
      <p:sp>
        <p:nvSpPr>
          <p:cNvPr id="8" name="TextBox 7"/>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366909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EBCA48"/>
                </a:solidFill>
                <a:latin typeface="Lato Black" charset="0"/>
                <a:ea typeface="Lato Black" charset="0"/>
                <a:cs typeface="Lato Black" charset="0"/>
              </a:rPr>
              <a:t>DATA SCIENCE</a:t>
            </a:r>
          </a:p>
          <a:p>
            <a:pPr algn="r"/>
            <a:r>
              <a:rPr lang="en-US" sz="2400" dirty="0" smtClean="0">
                <a:solidFill>
                  <a:srgbClr val="EBCA48"/>
                </a:solidFill>
                <a:latin typeface="Lato Thin" charset="0"/>
                <a:ea typeface="Lato Thin" charset="0"/>
                <a:cs typeface="Lato Thin" charset="0"/>
              </a:rPr>
              <a:t>according to Jeremy Stanley, VP of Data Science at Instacart</a:t>
            </a:r>
          </a:p>
        </p:txBody>
      </p:sp>
      <p:sp>
        <p:nvSpPr>
          <p:cNvPr id="13" name="TextBox 12"/>
          <p:cNvSpPr txBox="1"/>
          <p:nvPr/>
        </p:nvSpPr>
        <p:spPr>
          <a:xfrm>
            <a:off x="592302" y="3103122"/>
            <a:ext cx="10889784" cy="2923877"/>
          </a:xfrm>
          <a:prstGeom prst="rect">
            <a:avLst/>
          </a:prstGeom>
          <a:noFill/>
        </p:spPr>
        <p:txBody>
          <a:bodyPr wrap="square" rtlCol="0">
            <a:spAutoFit/>
          </a:bodyPr>
          <a:lstStyle/>
          <a:p>
            <a:r>
              <a:rPr lang="en-US" sz="4400" b="1" dirty="0" smtClean="0">
                <a:solidFill>
                  <a:schemeClr val="accent4">
                    <a:lumMod val="60000"/>
                    <a:lumOff val="40000"/>
                  </a:schemeClr>
                </a:solidFill>
                <a:latin typeface="Lato" charset="0"/>
                <a:ea typeface="Lato" charset="0"/>
                <a:cs typeface="Lato" charset="0"/>
              </a:rPr>
              <a:t>Wait, isn’t that BI?</a:t>
            </a:r>
            <a:endParaRPr lang="en-US" sz="2400" b="1" dirty="0">
              <a:solidFill>
                <a:srgbClr val="44546A">
                  <a:lumMod val="40000"/>
                  <a:lumOff val="60000"/>
                </a:srgbClr>
              </a:solidFill>
              <a:latin typeface="Lato" charset="0"/>
              <a:ea typeface="Lato" charset="0"/>
              <a:cs typeface="Lato" charset="0"/>
            </a:endParaRPr>
          </a:p>
          <a:p>
            <a:r>
              <a:rPr lang="en-US" sz="2800" dirty="0" smtClean="0">
                <a:solidFill>
                  <a:prstClr val="white"/>
                </a:solidFill>
                <a:latin typeface="Lato Light" charset="0"/>
                <a:ea typeface="Lato Light" charset="0"/>
                <a:cs typeface="Lato Light" charset="0"/>
              </a:rPr>
              <a:t>The differences are blurry, but decision science shouldn’t be producing reports and dashboards. It’s often the things that </a:t>
            </a:r>
            <a:r>
              <a:rPr lang="en-US" sz="2800" i="1" dirty="0" smtClean="0">
                <a:solidFill>
                  <a:prstClr val="white"/>
                </a:solidFill>
                <a:latin typeface="Lato Light" charset="0"/>
                <a:ea typeface="Lato Light" charset="0"/>
                <a:cs typeface="Lato Light" charset="0"/>
              </a:rPr>
              <a:t>go in</a:t>
            </a:r>
            <a:r>
              <a:rPr lang="en-US" sz="2800" dirty="0" smtClean="0">
                <a:solidFill>
                  <a:prstClr val="white"/>
                </a:solidFill>
                <a:latin typeface="Lato Light" charset="0"/>
                <a:ea typeface="Lato Light" charset="0"/>
                <a:cs typeface="Lato Light" charset="0"/>
              </a:rPr>
              <a:t> to BI solutions beyond aggregates and KPIs. It should be things beyond what BI tools can deliver, like forecasting and clustering and other statistical and coding-based techniques.</a:t>
            </a:r>
            <a:endParaRPr lang="en-US" sz="2800" dirty="0">
              <a:solidFill>
                <a:prstClr val="white"/>
              </a:solidFill>
              <a:latin typeface="Lato Light" charset="0"/>
              <a:ea typeface="Lato Light" charset="0"/>
              <a:cs typeface="Lato Light" charset="0"/>
            </a:endParaRPr>
          </a:p>
        </p:txBody>
      </p:sp>
      <p:sp>
        <p:nvSpPr>
          <p:cNvPr id="3" name="Slide Number Placeholder 2"/>
          <p:cNvSpPr>
            <a:spLocks noGrp="1"/>
          </p:cNvSpPr>
          <p:nvPr>
            <p:ph type="sldNum" sz="quarter" idx="12"/>
          </p:nvPr>
        </p:nvSpPr>
        <p:spPr/>
        <p:txBody>
          <a:bodyPr/>
          <a:lstStyle/>
          <a:p>
            <a:fld id="{420DB9A7-16B7-0E4E-B79C-6B67571CD3A0}" type="slidenum">
              <a:rPr lang="en-US" smtClean="0">
                <a:solidFill>
                  <a:prstClr val="white">
                    <a:alpha val="50000"/>
                  </a:prstClr>
                </a:solidFill>
              </a:rPr>
              <a:pPr/>
              <a:t>5</a:t>
            </a:fld>
            <a:endParaRPr lang="en-US">
              <a:solidFill>
                <a:prstClr val="white">
                  <a:alpha val="50000"/>
                </a:prstClr>
              </a:solidFill>
            </a:endParaRPr>
          </a:p>
        </p:txBody>
      </p:sp>
      <p:sp>
        <p:nvSpPr>
          <p:cNvPr id="7" name="TextBox 6"/>
          <p:cNvSpPr txBox="1"/>
          <p:nvPr/>
        </p:nvSpPr>
        <p:spPr>
          <a:xfrm>
            <a:off x="592302" y="2397066"/>
            <a:ext cx="5599492" cy="1138773"/>
          </a:xfrm>
          <a:prstGeom prst="rect">
            <a:avLst/>
          </a:prstGeom>
          <a:noFill/>
        </p:spPr>
        <p:txBody>
          <a:bodyPr wrap="square" rtlCol="0">
            <a:spAutoFit/>
          </a:bodyPr>
          <a:lstStyle/>
          <a:p>
            <a:r>
              <a:rPr lang="en-US" sz="4400" b="1" dirty="0" smtClean="0">
                <a:solidFill>
                  <a:schemeClr val="tx2">
                    <a:lumMod val="40000"/>
                    <a:lumOff val="60000"/>
                  </a:schemeClr>
                </a:solidFill>
                <a:latin typeface="Lato" charset="0"/>
                <a:ea typeface="Lato" charset="0"/>
                <a:cs typeface="Lato" charset="0"/>
              </a:rPr>
              <a:t>DECISION SCIENCE</a:t>
            </a:r>
          </a:p>
          <a:p>
            <a:endParaRPr lang="en-US" sz="2400" dirty="0" smtClean="0">
              <a:solidFill>
                <a:schemeClr val="bg1"/>
              </a:solidFill>
              <a:latin typeface="Lato" charset="0"/>
              <a:ea typeface="Lato" charset="0"/>
              <a:cs typeface="Lato" charset="0"/>
            </a:endParaRPr>
          </a:p>
        </p:txBody>
      </p:sp>
      <p:sp>
        <p:nvSpPr>
          <p:cNvPr id="9" name="TextBox 8"/>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8062094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0" y="542925"/>
            <a:ext cx="11687175" cy="1692771"/>
          </a:xfrm>
          <a:prstGeom prst="rect">
            <a:avLst/>
          </a:prstGeom>
          <a:noFill/>
        </p:spPr>
        <p:txBody>
          <a:bodyPr wrap="square" rtlCol="0">
            <a:spAutoFit/>
          </a:bodyPr>
          <a:lstStyle/>
          <a:p>
            <a:pPr algn="r"/>
            <a:r>
              <a:rPr lang="en-US" sz="8000" b="1" dirty="0" smtClean="0">
                <a:solidFill>
                  <a:srgbClr val="EBCA48"/>
                </a:solidFill>
                <a:latin typeface="Lato Black" charset="0"/>
                <a:ea typeface="Lato Black" charset="0"/>
                <a:cs typeface="Lato Black" charset="0"/>
              </a:rPr>
              <a:t>DATA SCIENCE</a:t>
            </a:r>
          </a:p>
          <a:p>
            <a:pPr algn="r"/>
            <a:r>
              <a:rPr lang="en-US" sz="2400" dirty="0" smtClean="0">
                <a:solidFill>
                  <a:srgbClr val="EBCA48"/>
                </a:solidFill>
                <a:latin typeface="Lato Thin" charset="0"/>
                <a:ea typeface="Lato Thin" charset="0"/>
                <a:cs typeface="Lato Thin" charset="0"/>
              </a:rPr>
              <a:t>according to Jeremy Stanley, VP of Data Science at Instacart</a:t>
            </a:r>
          </a:p>
        </p:txBody>
      </p:sp>
      <p:sp>
        <p:nvSpPr>
          <p:cNvPr id="13" name="TextBox 12"/>
          <p:cNvSpPr txBox="1"/>
          <p:nvPr/>
        </p:nvSpPr>
        <p:spPr>
          <a:xfrm>
            <a:off x="326571" y="2413379"/>
            <a:ext cx="11547585" cy="3108543"/>
          </a:xfrm>
          <a:prstGeom prst="rect">
            <a:avLst/>
          </a:prstGeom>
          <a:noFill/>
        </p:spPr>
        <p:txBody>
          <a:bodyPr wrap="square" rtlCol="0">
            <a:spAutoFit/>
          </a:bodyPr>
          <a:lstStyle/>
          <a:p>
            <a:r>
              <a:rPr lang="en-US" sz="2800" dirty="0" smtClean="0">
                <a:solidFill>
                  <a:schemeClr val="bg1"/>
                </a:solidFill>
                <a:latin typeface="Lato Light" charset="0"/>
                <a:ea typeface="Lato Light" charset="0"/>
                <a:cs typeface="Lato Light" charset="0"/>
              </a:rPr>
              <a:t>“While </a:t>
            </a:r>
            <a:r>
              <a:rPr lang="en-US" sz="2800" dirty="0">
                <a:solidFill>
                  <a:schemeClr val="bg1"/>
                </a:solidFill>
                <a:latin typeface="Lato Light" charset="0"/>
                <a:ea typeface="Lato Light" charset="0"/>
                <a:cs typeface="Lato Light" charset="0"/>
              </a:rPr>
              <a:t>decision science and data products call for some of the same skills, </a:t>
            </a:r>
            <a:r>
              <a:rPr lang="en-US" sz="2800" dirty="0">
                <a:solidFill>
                  <a:srgbClr val="FF8939"/>
                </a:solidFill>
                <a:latin typeface="Lato Light" charset="0"/>
                <a:ea typeface="Lato Light" charset="0"/>
                <a:cs typeface="Lato Light" charset="0"/>
              </a:rPr>
              <a:t>it’s rare for data scientists to excel at both</a:t>
            </a:r>
            <a:r>
              <a:rPr lang="en-US" sz="2800" dirty="0">
                <a:solidFill>
                  <a:schemeClr val="bg1"/>
                </a:solidFill>
                <a:latin typeface="Lato Light" charset="0"/>
                <a:ea typeface="Lato Light" charset="0"/>
                <a:cs typeface="Lato Light" charset="0"/>
              </a:rPr>
              <a:t>. Decision science depends on business and product sense, systems thinking, and strong communication skills. Data products require machine learning knowledge and production-level engineering skills. If you have a small data science team, </a:t>
            </a:r>
            <a:r>
              <a:rPr lang="en-US" sz="2800" dirty="0">
                <a:solidFill>
                  <a:schemeClr val="accent2"/>
                </a:solidFill>
                <a:latin typeface="Lato Light" charset="0"/>
                <a:ea typeface="Lato Light" charset="0"/>
                <a:cs typeface="Lato Light" charset="0"/>
              </a:rPr>
              <a:t>you may need to find the rare superstars who can do both</a:t>
            </a:r>
            <a:r>
              <a:rPr lang="en-US" sz="2800" dirty="0">
                <a:solidFill>
                  <a:schemeClr val="bg1"/>
                </a:solidFill>
                <a:latin typeface="Lato Light" charset="0"/>
                <a:ea typeface="Lato Light" charset="0"/>
                <a:cs typeface="Lato Light" charset="0"/>
              </a:rPr>
              <a:t>. But you’ll benefit from specialization as you scale your team</a:t>
            </a:r>
            <a:r>
              <a:rPr lang="en-US" sz="2800" dirty="0" smtClean="0">
                <a:solidFill>
                  <a:schemeClr val="bg1"/>
                </a:solidFill>
                <a:latin typeface="Lato Light" charset="0"/>
                <a:ea typeface="Lato Light" charset="0"/>
                <a:cs typeface="Lato Light" charset="0"/>
              </a:rPr>
              <a:t>.”</a:t>
            </a:r>
            <a:endParaRPr lang="en-US" sz="2800" dirty="0">
              <a:solidFill>
                <a:schemeClr val="bg1"/>
              </a:solidFill>
              <a:latin typeface="Lato Light" charset="0"/>
              <a:ea typeface="Lato Light" charset="0"/>
              <a:cs typeface="Lato Light" charset="0"/>
            </a:endParaRPr>
          </a:p>
        </p:txBody>
      </p:sp>
      <p:sp>
        <p:nvSpPr>
          <p:cNvPr id="3" name="TextBox 2"/>
          <p:cNvSpPr txBox="1"/>
          <p:nvPr/>
        </p:nvSpPr>
        <p:spPr>
          <a:xfrm>
            <a:off x="326571" y="5479320"/>
            <a:ext cx="11360604" cy="646331"/>
          </a:xfrm>
          <a:prstGeom prst="rect">
            <a:avLst/>
          </a:prstGeom>
          <a:noFill/>
        </p:spPr>
        <p:txBody>
          <a:bodyPr wrap="square" rtlCol="0">
            <a:spAutoFit/>
          </a:bodyPr>
          <a:lstStyle/>
          <a:p>
            <a:r>
              <a:rPr lang="en-US" dirty="0">
                <a:solidFill>
                  <a:srgbClr val="EBCA48"/>
                </a:solidFill>
                <a:latin typeface="Lato" charset="0"/>
                <a:ea typeface="Lato" charset="0"/>
                <a:cs typeface="Lato" charset="0"/>
              </a:rPr>
              <a:t>Doing Data Science Right — Your Most Common Questions </a:t>
            </a:r>
            <a:r>
              <a:rPr lang="en-US" dirty="0" smtClean="0">
                <a:solidFill>
                  <a:srgbClr val="EBCA48"/>
                </a:solidFill>
                <a:latin typeface="Lato" charset="0"/>
                <a:ea typeface="Lato" charset="0"/>
                <a:cs typeface="Lato" charset="0"/>
              </a:rPr>
              <a:t>Answered </a:t>
            </a:r>
            <a:r>
              <a:rPr lang="en-US" dirty="0" smtClean="0">
                <a:solidFill>
                  <a:schemeClr val="accent2"/>
                </a:solidFill>
                <a:latin typeface="Lato" charset="0"/>
                <a:ea typeface="Lato" charset="0"/>
                <a:cs typeface="Lato" charset="0"/>
              </a:rPr>
              <a:t>[</a:t>
            </a:r>
            <a:r>
              <a:rPr lang="en-US" u="none" strike="noStrike" dirty="0" smtClean="0">
                <a:solidFill>
                  <a:schemeClr val="accent2"/>
                </a:solidFill>
                <a:effectLst/>
                <a:latin typeface="Lato" charset="0"/>
                <a:ea typeface="Lato" charset="0"/>
                <a:cs typeface="Lato" charset="0"/>
              </a:rPr>
              <a:t>Jeremy Stanley and Daniel Tunkelang]</a:t>
            </a:r>
          </a:p>
          <a:p>
            <a:r>
              <a:rPr lang="en-US" dirty="0" smtClean="0">
                <a:solidFill>
                  <a:srgbClr val="EBCA48"/>
                </a:solidFill>
                <a:latin typeface="Lato" charset="0"/>
                <a:ea typeface="Lato" charset="0"/>
                <a:cs typeface="Lato" charset="0"/>
              </a:rPr>
              <a:t>http</a:t>
            </a:r>
            <a:r>
              <a:rPr lang="en-US" dirty="0">
                <a:solidFill>
                  <a:srgbClr val="EBCA48"/>
                </a:solidFill>
                <a:latin typeface="Lato" charset="0"/>
                <a:ea typeface="Lato" charset="0"/>
                <a:cs typeface="Lato" charset="0"/>
              </a:rPr>
              <a:t>://firstround.com/review/doing-data-science-right-your-most-common-questions-answered</a:t>
            </a:r>
            <a:r>
              <a:rPr lang="en-US" dirty="0" smtClean="0">
                <a:solidFill>
                  <a:srgbClr val="EBCA48"/>
                </a:solidFill>
                <a:latin typeface="Lato" charset="0"/>
                <a:ea typeface="Lato" charset="0"/>
                <a:cs typeface="Lato" charset="0"/>
              </a:rPr>
              <a:t>/</a:t>
            </a:r>
            <a:endParaRPr lang="en-US" dirty="0">
              <a:solidFill>
                <a:srgbClr val="EBCA48"/>
              </a:solidFill>
              <a:latin typeface="Lato" charset="0"/>
              <a:ea typeface="Lato" charset="0"/>
              <a:cs typeface="Lato" charset="0"/>
            </a:endParaRPr>
          </a:p>
        </p:txBody>
      </p:sp>
      <p:sp>
        <p:nvSpPr>
          <p:cNvPr id="2" name="Slide Number Placeholder 1"/>
          <p:cNvSpPr>
            <a:spLocks noGrp="1"/>
          </p:cNvSpPr>
          <p:nvPr>
            <p:ph type="sldNum" sz="quarter" idx="12"/>
          </p:nvPr>
        </p:nvSpPr>
        <p:spPr/>
        <p:txBody>
          <a:bodyPr/>
          <a:lstStyle/>
          <a:p>
            <a:fld id="{420DB9A7-16B7-0E4E-B79C-6B67571CD3A0}" type="slidenum">
              <a:rPr lang="en-US" smtClean="0"/>
              <a:t>6</a:t>
            </a:fld>
            <a:endParaRPr lang="en-US" dirty="0"/>
          </a:p>
        </p:txBody>
      </p:sp>
      <p:sp>
        <p:nvSpPr>
          <p:cNvPr id="8" name="TextBox 7"/>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445284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5B"/>
        </a:solidFill>
        <a:effectLst/>
      </p:bgPr>
    </p:bg>
    <p:spTree>
      <p:nvGrpSpPr>
        <p:cNvPr id="1" name="Shape 525"/>
        <p:cNvGrpSpPr/>
        <p:nvPr/>
      </p:nvGrpSpPr>
      <p:grpSpPr>
        <a:xfrm>
          <a:off x="0" y="0"/>
          <a:ext cx="0" cy="0"/>
          <a:chOff x="0" y="0"/>
          <a:chExt cx="0" cy="0"/>
        </a:xfrm>
      </p:grpSpPr>
      <p:sp>
        <p:nvSpPr>
          <p:cNvPr id="527" name="Shape 527"/>
          <p:cNvSpPr txBox="1"/>
          <p:nvPr/>
        </p:nvSpPr>
        <p:spPr>
          <a:xfrm>
            <a:off x="212333" y="155054"/>
            <a:ext cx="6641146" cy="584700"/>
          </a:xfrm>
          <a:prstGeom prst="rect">
            <a:avLst/>
          </a:prstGeom>
          <a:noFill/>
          <a:ln>
            <a:noFill/>
          </a:ln>
        </p:spPr>
        <p:txBody>
          <a:bodyPr lIns="91425" tIns="45700" rIns="91425" bIns="45700" anchor="t" anchorCtr="0">
            <a:noAutofit/>
          </a:bodyPr>
          <a:lstStyle/>
          <a:p>
            <a:pPr algn="ctr">
              <a:buSzPct val="25000"/>
            </a:pPr>
            <a:r>
              <a:rPr lang="en-US" sz="8000" b="1" kern="0" dirty="0" smtClean="0">
                <a:solidFill>
                  <a:srgbClr val="FFFFFF"/>
                </a:solidFill>
                <a:latin typeface="Lato Black" charset="0"/>
                <a:ea typeface="Lato Black" charset="0"/>
                <a:cs typeface="Lato Black" charset="0"/>
                <a:sym typeface="Open Sans"/>
              </a:rPr>
              <a:t>WORKFLOW</a:t>
            </a:r>
            <a:endParaRPr lang="en-US" sz="8000" b="1" kern="0" dirty="0">
              <a:solidFill>
                <a:srgbClr val="FFFFFF"/>
              </a:solidFill>
              <a:latin typeface="Lato Black" charset="0"/>
              <a:ea typeface="Lato Black" charset="0"/>
              <a:cs typeface="Lato Black" charset="0"/>
              <a:sym typeface="Open Sans"/>
            </a:endParaRPr>
          </a:p>
        </p:txBody>
      </p:sp>
      <p:grpSp>
        <p:nvGrpSpPr>
          <p:cNvPr id="528" name="Shape 528"/>
          <p:cNvGrpSpPr/>
          <p:nvPr/>
        </p:nvGrpSpPr>
        <p:grpSpPr>
          <a:xfrm>
            <a:off x="2441797" y="2356243"/>
            <a:ext cx="1371599" cy="1371599"/>
            <a:chOff x="2834339" y="1104988"/>
            <a:chExt cx="1371599" cy="1371599"/>
          </a:xfrm>
        </p:grpSpPr>
        <p:sp>
          <p:nvSpPr>
            <p:cNvPr id="529" name="Shape 529"/>
            <p:cNvSpPr/>
            <p:nvPr/>
          </p:nvSpPr>
          <p:spPr>
            <a:xfrm>
              <a:off x="2834339" y="1104988"/>
              <a:ext cx="1371599" cy="1371599"/>
            </a:xfrm>
            <a:prstGeom prst="ellipse">
              <a:avLst/>
            </a:prstGeom>
            <a:noFill/>
            <a:ln w="635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kern="0">
                <a:solidFill>
                  <a:srgbClr val="FFFFFF"/>
                </a:solidFill>
                <a:ea typeface="Arial"/>
                <a:cs typeface="Arial"/>
                <a:sym typeface="Arial"/>
              </a:endParaRPr>
            </a:p>
          </p:txBody>
        </p:sp>
        <p:pic>
          <p:nvPicPr>
            <p:cNvPr id="530" name="Shape 530"/>
            <p:cNvPicPr preferRelativeResize="0"/>
            <p:nvPr/>
          </p:nvPicPr>
          <p:blipFill rotWithShape="1">
            <a:blip r:embed="rId3">
              <a:alphaModFix/>
            </a:blip>
            <a:srcRect/>
            <a:stretch/>
          </p:blipFill>
          <p:spPr>
            <a:xfrm>
              <a:off x="3044408" y="1264725"/>
              <a:ext cx="951460" cy="951460"/>
            </a:xfrm>
            <a:prstGeom prst="rect">
              <a:avLst/>
            </a:prstGeom>
            <a:noFill/>
            <a:ln>
              <a:noFill/>
            </a:ln>
          </p:spPr>
        </p:pic>
      </p:grpSp>
      <p:grpSp>
        <p:nvGrpSpPr>
          <p:cNvPr id="531" name="Shape 531"/>
          <p:cNvGrpSpPr/>
          <p:nvPr/>
        </p:nvGrpSpPr>
        <p:grpSpPr>
          <a:xfrm>
            <a:off x="381095" y="2369516"/>
            <a:ext cx="1371599" cy="1371599"/>
            <a:chOff x="478635" y="1104988"/>
            <a:chExt cx="1371599" cy="1371599"/>
          </a:xfrm>
        </p:grpSpPr>
        <p:sp>
          <p:nvSpPr>
            <p:cNvPr id="532" name="Shape 532"/>
            <p:cNvSpPr/>
            <p:nvPr/>
          </p:nvSpPr>
          <p:spPr>
            <a:xfrm>
              <a:off x="478635" y="1104988"/>
              <a:ext cx="1371599" cy="1371599"/>
            </a:xfrm>
            <a:prstGeom prst="ellipse">
              <a:avLst/>
            </a:prstGeom>
            <a:noFill/>
            <a:ln w="635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kern="0">
                <a:solidFill>
                  <a:srgbClr val="FFFFFF"/>
                </a:solidFill>
                <a:ea typeface="Arial"/>
                <a:cs typeface="Arial"/>
                <a:sym typeface="Arial"/>
              </a:endParaRPr>
            </a:p>
          </p:txBody>
        </p:sp>
        <p:pic>
          <p:nvPicPr>
            <p:cNvPr id="533" name="Shape 533"/>
            <p:cNvPicPr preferRelativeResize="0"/>
            <p:nvPr/>
          </p:nvPicPr>
          <p:blipFill rotWithShape="1">
            <a:blip r:embed="rId4">
              <a:alphaModFix/>
            </a:blip>
            <a:srcRect/>
            <a:stretch/>
          </p:blipFill>
          <p:spPr>
            <a:xfrm>
              <a:off x="726141" y="1352434"/>
              <a:ext cx="876708" cy="876708"/>
            </a:xfrm>
            <a:prstGeom prst="rect">
              <a:avLst/>
            </a:prstGeom>
            <a:noFill/>
            <a:ln>
              <a:noFill/>
            </a:ln>
          </p:spPr>
        </p:pic>
      </p:grpSp>
      <p:grpSp>
        <p:nvGrpSpPr>
          <p:cNvPr id="534" name="Shape 534"/>
          <p:cNvGrpSpPr/>
          <p:nvPr/>
        </p:nvGrpSpPr>
        <p:grpSpPr>
          <a:xfrm>
            <a:off x="4649984" y="2369516"/>
            <a:ext cx="1371599" cy="1371599"/>
            <a:chOff x="5377839" y="1883076"/>
            <a:chExt cx="1371599" cy="1371599"/>
          </a:xfrm>
        </p:grpSpPr>
        <p:sp>
          <p:nvSpPr>
            <p:cNvPr id="535" name="Shape 535"/>
            <p:cNvSpPr/>
            <p:nvPr/>
          </p:nvSpPr>
          <p:spPr>
            <a:xfrm>
              <a:off x="5377839" y="1883076"/>
              <a:ext cx="1371599" cy="1371599"/>
            </a:xfrm>
            <a:prstGeom prst="ellipse">
              <a:avLst/>
            </a:prstGeom>
            <a:noFill/>
            <a:ln w="635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kern="0">
                <a:solidFill>
                  <a:srgbClr val="FFFFFF"/>
                </a:solidFill>
                <a:ea typeface="Arial"/>
                <a:cs typeface="Arial"/>
                <a:sym typeface="Arial"/>
              </a:endParaRPr>
            </a:p>
          </p:txBody>
        </p:sp>
        <p:pic>
          <p:nvPicPr>
            <p:cNvPr id="536" name="Shape 536"/>
            <p:cNvPicPr preferRelativeResize="0"/>
            <p:nvPr/>
          </p:nvPicPr>
          <p:blipFill rotWithShape="1">
            <a:blip r:embed="rId5">
              <a:alphaModFix/>
            </a:blip>
            <a:srcRect/>
            <a:stretch/>
          </p:blipFill>
          <p:spPr>
            <a:xfrm>
              <a:off x="5559021" y="2082688"/>
              <a:ext cx="972378" cy="972378"/>
            </a:xfrm>
            <a:prstGeom prst="rect">
              <a:avLst/>
            </a:prstGeom>
            <a:noFill/>
            <a:ln>
              <a:noFill/>
            </a:ln>
          </p:spPr>
        </p:pic>
      </p:grpSp>
      <p:grpSp>
        <p:nvGrpSpPr>
          <p:cNvPr id="537" name="Shape 537"/>
          <p:cNvGrpSpPr/>
          <p:nvPr/>
        </p:nvGrpSpPr>
        <p:grpSpPr>
          <a:xfrm>
            <a:off x="6853479" y="2356243"/>
            <a:ext cx="1371599" cy="1371599"/>
            <a:chOff x="7821407" y="2048841"/>
            <a:chExt cx="1371599" cy="1371599"/>
          </a:xfrm>
        </p:grpSpPr>
        <p:sp>
          <p:nvSpPr>
            <p:cNvPr id="538" name="Shape 538"/>
            <p:cNvSpPr/>
            <p:nvPr/>
          </p:nvSpPr>
          <p:spPr>
            <a:xfrm>
              <a:off x="7821407" y="2048841"/>
              <a:ext cx="1371599" cy="1371599"/>
            </a:xfrm>
            <a:prstGeom prst="ellipse">
              <a:avLst/>
            </a:prstGeom>
            <a:noFill/>
            <a:ln w="635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kern="0">
                <a:solidFill>
                  <a:srgbClr val="FFFFFF"/>
                </a:solidFill>
                <a:ea typeface="Arial"/>
                <a:cs typeface="Arial"/>
                <a:sym typeface="Arial"/>
              </a:endParaRPr>
            </a:p>
          </p:txBody>
        </p:sp>
        <p:pic>
          <p:nvPicPr>
            <p:cNvPr id="539" name="Shape 539"/>
            <p:cNvPicPr preferRelativeResize="0"/>
            <p:nvPr/>
          </p:nvPicPr>
          <p:blipFill rotWithShape="1">
            <a:blip r:embed="rId6">
              <a:alphaModFix/>
            </a:blip>
            <a:srcRect/>
            <a:stretch/>
          </p:blipFill>
          <p:spPr>
            <a:xfrm>
              <a:off x="8019249" y="2246683"/>
              <a:ext cx="975917" cy="975917"/>
            </a:xfrm>
            <a:prstGeom prst="rect">
              <a:avLst/>
            </a:prstGeom>
            <a:noFill/>
            <a:ln>
              <a:noFill/>
            </a:ln>
          </p:spPr>
        </p:pic>
      </p:grpSp>
      <p:grpSp>
        <p:nvGrpSpPr>
          <p:cNvPr id="540" name="Shape 540"/>
          <p:cNvGrpSpPr/>
          <p:nvPr/>
        </p:nvGrpSpPr>
        <p:grpSpPr>
          <a:xfrm>
            <a:off x="9726298" y="489418"/>
            <a:ext cx="1371599" cy="1371599"/>
            <a:chOff x="10154790" y="419189"/>
            <a:chExt cx="1371599" cy="1371599"/>
          </a:xfrm>
        </p:grpSpPr>
        <p:sp>
          <p:nvSpPr>
            <p:cNvPr id="541" name="Shape 541"/>
            <p:cNvSpPr/>
            <p:nvPr/>
          </p:nvSpPr>
          <p:spPr>
            <a:xfrm>
              <a:off x="10154790" y="419189"/>
              <a:ext cx="1371599" cy="1371599"/>
            </a:xfrm>
            <a:prstGeom prst="ellipse">
              <a:avLst/>
            </a:prstGeom>
            <a:noFill/>
            <a:ln w="635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kern="0">
                <a:solidFill>
                  <a:srgbClr val="FFFFFF"/>
                </a:solidFill>
                <a:ea typeface="Arial"/>
                <a:cs typeface="Arial"/>
                <a:sym typeface="Arial"/>
              </a:endParaRPr>
            </a:p>
          </p:txBody>
        </p:sp>
        <p:pic>
          <p:nvPicPr>
            <p:cNvPr id="542" name="Shape 542"/>
            <p:cNvPicPr preferRelativeResize="0"/>
            <p:nvPr/>
          </p:nvPicPr>
          <p:blipFill rotWithShape="1">
            <a:blip r:embed="rId7">
              <a:alphaModFix/>
            </a:blip>
            <a:srcRect/>
            <a:stretch/>
          </p:blipFill>
          <p:spPr>
            <a:xfrm>
              <a:off x="10380510" y="739127"/>
              <a:ext cx="920161" cy="920161"/>
            </a:xfrm>
            <a:prstGeom prst="rect">
              <a:avLst/>
            </a:prstGeom>
            <a:noFill/>
            <a:ln>
              <a:noFill/>
            </a:ln>
          </p:spPr>
        </p:pic>
      </p:grpSp>
      <p:grpSp>
        <p:nvGrpSpPr>
          <p:cNvPr id="543" name="Shape 543"/>
          <p:cNvGrpSpPr/>
          <p:nvPr/>
        </p:nvGrpSpPr>
        <p:grpSpPr>
          <a:xfrm>
            <a:off x="9726298" y="3379528"/>
            <a:ext cx="1371599" cy="1371599"/>
            <a:chOff x="9600157" y="2283186"/>
            <a:chExt cx="1371599" cy="1371599"/>
          </a:xfrm>
        </p:grpSpPr>
        <p:sp>
          <p:nvSpPr>
            <p:cNvPr id="544" name="Shape 544"/>
            <p:cNvSpPr/>
            <p:nvPr/>
          </p:nvSpPr>
          <p:spPr>
            <a:xfrm>
              <a:off x="9600157" y="2283186"/>
              <a:ext cx="1371599" cy="1371599"/>
            </a:xfrm>
            <a:prstGeom prst="ellipse">
              <a:avLst/>
            </a:prstGeom>
            <a:noFill/>
            <a:ln w="63500" cap="flat" cmpd="sng">
              <a:solidFill>
                <a:schemeClr val="lt1"/>
              </a:solidFill>
              <a:prstDash val="solid"/>
              <a:round/>
              <a:headEnd type="none" w="med" len="med"/>
              <a:tailEnd type="none" w="med" len="med"/>
            </a:ln>
          </p:spPr>
          <p:txBody>
            <a:bodyPr lIns="91425" tIns="45700" rIns="91425" bIns="45700" anchor="ctr" anchorCtr="0">
              <a:noAutofit/>
            </a:bodyPr>
            <a:lstStyle/>
            <a:p>
              <a:pPr algn="ctr"/>
              <a:endParaRPr kern="0">
                <a:solidFill>
                  <a:srgbClr val="FFFFFF"/>
                </a:solidFill>
                <a:ea typeface="Arial"/>
                <a:cs typeface="Arial"/>
                <a:sym typeface="Arial"/>
              </a:endParaRPr>
            </a:p>
          </p:txBody>
        </p:sp>
        <p:pic>
          <p:nvPicPr>
            <p:cNvPr id="545" name="Shape 545"/>
            <p:cNvPicPr preferRelativeResize="0"/>
            <p:nvPr/>
          </p:nvPicPr>
          <p:blipFill rotWithShape="1">
            <a:blip r:embed="rId8">
              <a:alphaModFix/>
            </a:blip>
            <a:srcRect/>
            <a:stretch/>
          </p:blipFill>
          <p:spPr>
            <a:xfrm>
              <a:off x="10054753" y="2769831"/>
              <a:ext cx="711227" cy="753148"/>
            </a:xfrm>
            <a:prstGeom prst="rect">
              <a:avLst/>
            </a:prstGeom>
            <a:noFill/>
            <a:ln>
              <a:noFill/>
            </a:ln>
          </p:spPr>
        </p:pic>
        <p:pic>
          <p:nvPicPr>
            <p:cNvPr id="546" name="Shape 546"/>
            <p:cNvPicPr preferRelativeResize="0"/>
            <p:nvPr/>
          </p:nvPicPr>
          <p:blipFill rotWithShape="1">
            <a:blip r:embed="rId9">
              <a:alphaModFix/>
            </a:blip>
            <a:srcRect/>
            <a:stretch/>
          </p:blipFill>
          <p:spPr>
            <a:xfrm>
              <a:off x="9630014" y="2366486"/>
              <a:ext cx="750496" cy="750496"/>
            </a:xfrm>
            <a:prstGeom prst="rect">
              <a:avLst/>
            </a:prstGeom>
            <a:noFill/>
            <a:ln>
              <a:noFill/>
            </a:ln>
          </p:spPr>
        </p:pic>
      </p:grpSp>
      <p:sp>
        <p:nvSpPr>
          <p:cNvPr id="547" name="Shape 547"/>
          <p:cNvSpPr/>
          <p:nvPr/>
        </p:nvSpPr>
        <p:spPr>
          <a:xfrm rot="620313" flipH="1">
            <a:off x="2890239" y="1431465"/>
            <a:ext cx="2951961" cy="1970886"/>
          </a:xfrm>
          <a:custGeom>
            <a:avLst/>
            <a:gdLst/>
            <a:ahLst/>
            <a:cxnLst/>
            <a:rect l="0" t="0" r="0" b="0"/>
            <a:pathLst>
              <a:path w="120000" h="120000" extrusionOk="0">
                <a:moveTo>
                  <a:pt x="18968" y="28099"/>
                </a:moveTo>
                <a:lnTo>
                  <a:pt x="18968" y="28099"/>
                </a:lnTo>
                <a:cubicBezTo>
                  <a:pt x="30268" y="15326"/>
                  <a:pt x="47593" y="8644"/>
                  <a:pt x="65208" y="10266"/>
                </a:cubicBezTo>
                <a:cubicBezTo>
                  <a:pt x="82823" y="11887"/>
                  <a:pt x="98432" y="21600"/>
                  <a:pt x="106865" y="36189"/>
                </a:cubicBezTo>
                <a:lnTo>
                  <a:pt x="112820" y="35760"/>
                </a:lnTo>
                <a:lnTo>
                  <a:pt x="110445" y="56369"/>
                </a:lnTo>
                <a:lnTo>
                  <a:pt x="94049" y="37111"/>
                </a:lnTo>
                <a:lnTo>
                  <a:pt x="99802" y="36697"/>
                </a:lnTo>
                <a:lnTo>
                  <a:pt x="99802" y="36697"/>
                </a:lnTo>
                <a:cubicBezTo>
                  <a:pt x="91553" y="25927"/>
                  <a:pt x="78065" y="19103"/>
                  <a:pt x="63274" y="18217"/>
                </a:cubicBezTo>
                <a:cubicBezTo>
                  <a:pt x="48483" y="17331"/>
                  <a:pt x="34056" y="22483"/>
                  <a:pt x="24204" y="32169"/>
                </a:cubicBezTo>
                <a:close/>
              </a:path>
            </a:pathLst>
          </a:custGeom>
          <a:solidFill>
            <a:schemeClr val="lt1"/>
          </a:solidFill>
          <a:ln w="9525" cap="flat" cmpd="sng">
            <a:solidFill>
              <a:srgbClr val="002D5B"/>
            </a:solidFill>
            <a:prstDash val="solid"/>
            <a:round/>
            <a:headEnd type="none" w="med" len="med"/>
            <a:tailEnd type="none" w="med" len="med"/>
          </a:ln>
        </p:spPr>
        <p:txBody>
          <a:bodyPr lIns="91425" tIns="45700" rIns="91425" bIns="45700" anchor="ctr" anchorCtr="0">
            <a:noAutofit/>
          </a:bodyPr>
          <a:lstStyle/>
          <a:p>
            <a:pPr algn="ctr"/>
            <a:endParaRPr kern="0">
              <a:solidFill>
                <a:srgbClr val="000000"/>
              </a:solidFill>
              <a:ea typeface="Arial"/>
              <a:cs typeface="Arial"/>
              <a:sym typeface="Arial"/>
            </a:endParaRPr>
          </a:p>
        </p:txBody>
      </p:sp>
      <p:sp>
        <p:nvSpPr>
          <p:cNvPr id="548" name="Shape 548"/>
          <p:cNvSpPr/>
          <p:nvPr/>
        </p:nvSpPr>
        <p:spPr>
          <a:xfrm rot="-10179687" flipH="1">
            <a:off x="2749617" y="2540092"/>
            <a:ext cx="2763376" cy="2186633"/>
          </a:xfrm>
          <a:custGeom>
            <a:avLst/>
            <a:gdLst/>
            <a:ahLst/>
            <a:cxnLst/>
            <a:rect l="0" t="0" r="0" b="0"/>
            <a:pathLst>
              <a:path w="120000" h="120000" extrusionOk="0">
                <a:moveTo>
                  <a:pt x="17015" y="31801"/>
                </a:moveTo>
                <a:lnTo>
                  <a:pt x="17015" y="31801"/>
                </a:lnTo>
                <a:cubicBezTo>
                  <a:pt x="27661" y="16850"/>
                  <a:pt x="45903" y="8597"/>
                  <a:pt x="64694" y="10230"/>
                </a:cubicBezTo>
                <a:cubicBezTo>
                  <a:pt x="83486" y="11863"/>
                  <a:pt x="99886" y="23127"/>
                  <a:pt x="107562" y="39670"/>
                </a:cubicBezTo>
                <a:lnTo>
                  <a:pt x="115054" y="39215"/>
                </a:lnTo>
                <a:lnTo>
                  <a:pt x="108762" y="57039"/>
                </a:lnTo>
                <a:lnTo>
                  <a:pt x="92807" y="40566"/>
                </a:lnTo>
                <a:lnTo>
                  <a:pt x="100188" y="40118"/>
                </a:lnTo>
                <a:lnTo>
                  <a:pt x="100188" y="40118"/>
                </a:lnTo>
                <a:cubicBezTo>
                  <a:pt x="92708" y="27398"/>
                  <a:pt x="78605" y="19114"/>
                  <a:pt x="62880" y="18203"/>
                </a:cubicBezTo>
                <a:cubicBezTo>
                  <a:pt x="47154" y="17291"/>
                  <a:pt x="32026" y="23881"/>
                  <a:pt x="22860" y="35636"/>
                </a:cubicBezTo>
                <a:close/>
              </a:path>
            </a:pathLst>
          </a:custGeom>
          <a:solidFill>
            <a:schemeClr val="lt1"/>
          </a:solidFill>
          <a:ln w="9525" cap="flat" cmpd="sng">
            <a:solidFill>
              <a:srgbClr val="002D5B"/>
            </a:solidFill>
            <a:prstDash val="solid"/>
            <a:round/>
            <a:headEnd type="none" w="med" len="med"/>
            <a:tailEnd type="none" w="med" len="med"/>
          </a:ln>
        </p:spPr>
        <p:txBody>
          <a:bodyPr lIns="91425" tIns="45700" rIns="91425" bIns="45700" anchor="ctr" anchorCtr="0">
            <a:noAutofit/>
          </a:bodyPr>
          <a:lstStyle/>
          <a:p>
            <a:pPr algn="ctr"/>
            <a:endParaRPr kern="0">
              <a:solidFill>
                <a:srgbClr val="000000"/>
              </a:solidFill>
              <a:ea typeface="Arial"/>
              <a:cs typeface="Arial"/>
              <a:sym typeface="Arial"/>
            </a:endParaRPr>
          </a:p>
        </p:txBody>
      </p:sp>
      <p:cxnSp>
        <p:nvCxnSpPr>
          <p:cNvPr id="549" name="Shape 549"/>
          <p:cNvCxnSpPr/>
          <p:nvPr/>
        </p:nvCxnSpPr>
        <p:spPr>
          <a:xfrm flipV="1">
            <a:off x="8373433" y="1441245"/>
            <a:ext cx="1133424" cy="890476"/>
          </a:xfrm>
          <a:prstGeom prst="straightConnector1">
            <a:avLst/>
          </a:prstGeom>
          <a:noFill/>
          <a:ln w="95250" cap="flat" cmpd="sng">
            <a:solidFill>
              <a:schemeClr val="lt1"/>
            </a:solidFill>
            <a:prstDash val="solid"/>
            <a:round/>
            <a:headEnd type="none" w="med" len="med"/>
            <a:tailEnd type="triangle" w="lg" len="lg"/>
          </a:ln>
        </p:spPr>
      </p:cxnSp>
      <p:cxnSp>
        <p:nvCxnSpPr>
          <p:cNvPr id="550" name="Shape 550"/>
          <p:cNvCxnSpPr/>
          <p:nvPr/>
        </p:nvCxnSpPr>
        <p:spPr>
          <a:xfrm>
            <a:off x="8338153" y="3544408"/>
            <a:ext cx="1182369" cy="422960"/>
          </a:xfrm>
          <a:prstGeom prst="straightConnector1">
            <a:avLst/>
          </a:prstGeom>
          <a:noFill/>
          <a:ln w="95250" cap="flat" cmpd="sng">
            <a:solidFill>
              <a:schemeClr val="lt1"/>
            </a:solidFill>
            <a:prstDash val="solid"/>
            <a:round/>
            <a:headEnd type="none" w="med" len="med"/>
            <a:tailEnd type="triangle" w="lg" len="lg"/>
          </a:ln>
        </p:spPr>
      </p:cxnSp>
      <p:grpSp>
        <p:nvGrpSpPr>
          <p:cNvPr id="551" name="Shape 551"/>
          <p:cNvGrpSpPr/>
          <p:nvPr/>
        </p:nvGrpSpPr>
        <p:grpSpPr>
          <a:xfrm>
            <a:off x="-17942" y="4719221"/>
            <a:ext cx="2169676" cy="1171423"/>
            <a:chOff x="-99008" y="5262183"/>
            <a:chExt cx="2169676" cy="1171423"/>
          </a:xfrm>
        </p:grpSpPr>
        <p:sp>
          <p:nvSpPr>
            <p:cNvPr id="552" name="Shape 552"/>
            <p:cNvSpPr txBox="1"/>
            <p:nvPr/>
          </p:nvSpPr>
          <p:spPr>
            <a:xfrm>
              <a:off x="131268" y="5262183"/>
              <a:ext cx="1709122" cy="430886"/>
            </a:xfrm>
            <a:prstGeom prst="rect">
              <a:avLst/>
            </a:prstGeom>
            <a:noFill/>
            <a:ln>
              <a:noFill/>
            </a:ln>
          </p:spPr>
          <p:txBody>
            <a:bodyPr lIns="91425" tIns="45700" rIns="91425" bIns="45700" anchor="t" anchorCtr="0">
              <a:noAutofit/>
            </a:bodyPr>
            <a:lstStyle/>
            <a:p>
              <a:pPr algn="ctr">
                <a:buSzPct val="25000"/>
              </a:pPr>
              <a:r>
                <a:rPr lang="en-US" b="1" kern="0">
                  <a:solidFill>
                    <a:srgbClr val="FFFFFF"/>
                  </a:solidFill>
                  <a:latin typeface="Open Sans"/>
                  <a:ea typeface="Open Sans"/>
                  <a:cs typeface="Open Sans"/>
                  <a:sym typeface="Open Sans"/>
                </a:rPr>
                <a:t>Define Need</a:t>
              </a:r>
            </a:p>
          </p:txBody>
        </p:sp>
        <p:sp>
          <p:nvSpPr>
            <p:cNvPr id="553" name="Shape 553"/>
            <p:cNvSpPr txBox="1"/>
            <p:nvPr/>
          </p:nvSpPr>
          <p:spPr>
            <a:xfrm>
              <a:off x="-99008" y="5787276"/>
              <a:ext cx="2169676" cy="646331"/>
            </a:xfrm>
            <a:prstGeom prst="rect">
              <a:avLst/>
            </a:prstGeom>
            <a:noFill/>
            <a:ln>
              <a:noFill/>
            </a:ln>
          </p:spPr>
          <p:txBody>
            <a:bodyPr lIns="91425" tIns="45700" rIns="91425" bIns="45700" anchor="t" anchorCtr="0">
              <a:noAutofit/>
            </a:bodyPr>
            <a:lstStyle/>
            <a:p>
              <a:pPr algn="ctr">
                <a:buSzPct val="25000"/>
              </a:pPr>
              <a:r>
                <a:rPr lang="en-US" kern="0">
                  <a:solidFill>
                    <a:srgbClr val="FFFFFF"/>
                  </a:solidFill>
                  <a:latin typeface="Open Sans"/>
                  <a:ea typeface="Open Sans"/>
                  <a:cs typeface="Open Sans"/>
                  <a:sym typeface="Open Sans"/>
                </a:rPr>
                <a:t>Establish reqs, estimate timeline</a:t>
              </a:r>
            </a:p>
          </p:txBody>
        </p:sp>
      </p:grpSp>
      <p:grpSp>
        <p:nvGrpSpPr>
          <p:cNvPr id="554" name="Shape 554"/>
          <p:cNvGrpSpPr/>
          <p:nvPr/>
        </p:nvGrpSpPr>
        <p:grpSpPr>
          <a:xfrm>
            <a:off x="1902119" y="4719221"/>
            <a:ext cx="2449452" cy="1171423"/>
            <a:chOff x="1929626" y="5262182"/>
            <a:chExt cx="2449452" cy="1171423"/>
          </a:xfrm>
        </p:grpSpPr>
        <p:sp>
          <p:nvSpPr>
            <p:cNvPr id="555" name="Shape 555"/>
            <p:cNvSpPr txBox="1"/>
            <p:nvPr/>
          </p:nvSpPr>
          <p:spPr>
            <a:xfrm>
              <a:off x="1929626" y="5262182"/>
              <a:ext cx="2449452" cy="430886"/>
            </a:xfrm>
            <a:prstGeom prst="rect">
              <a:avLst/>
            </a:prstGeom>
            <a:noFill/>
            <a:ln>
              <a:noFill/>
            </a:ln>
          </p:spPr>
          <p:txBody>
            <a:bodyPr lIns="91425" tIns="45700" rIns="91425" bIns="45700" anchor="t" anchorCtr="0">
              <a:noAutofit/>
            </a:bodyPr>
            <a:lstStyle/>
            <a:p>
              <a:pPr algn="ctr">
                <a:buSzPct val="25000"/>
              </a:pPr>
              <a:r>
                <a:rPr lang="en-US" b="1" kern="0">
                  <a:solidFill>
                    <a:srgbClr val="FFFFFF"/>
                  </a:solidFill>
                  <a:latin typeface="Open Sans"/>
                  <a:ea typeface="Open Sans"/>
                  <a:cs typeface="Open Sans"/>
                  <a:sym typeface="Open Sans"/>
                </a:rPr>
                <a:t>Research Solutions</a:t>
              </a:r>
            </a:p>
          </p:txBody>
        </p:sp>
        <p:sp>
          <p:nvSpPr>
            <p:cNvPr id="556" name="Shape 556"/>
            <p:cNvSpPr txBox="1"/>
            <p:nvPr/>
          </p:nvSpPr>
          <p:spPr>
            <a:xfrm>
              <a:off x="2042317" y="5787275"/>
              <a:ext cx="2224070" cy="646331"/>
            </a:xfrm>
            <a:prstGeom prst="rect">
              <a:avLst/>
            </a:prstGeom>
            <a:noFill/>
            <a:ln>
              <a:noFill/>
            </a:ln>
          </p:spPr>
          <p:txBody>
            <a:bodyPr lIns="91425" tIns="45700" rIns="91425" bIns="45700" anchor="t" anchorCtr="0">
              <a:noAutofit/>
            </a:bodyPr>
            <a:lstStyle/>
            <a:p>
              <a:pPr algn="ctr">
                <a:buSzPct val="25000"/>
              </a:pPr>
              <a:r>
                <a:rPr lang="en-US" kern="0">
                  <a:solidFill>
                    <a:srgbClr val="FFFFFF"/>
                  </a:solidFill>
                  <a:latin typeface="Open Sans"/>
                  <a:ea typeface="Open Sans"/>
                  <a:cs typeface="Open Sans"/>
                  <a:sym typeface="Open Sans"/>
                </a:rPr>
                <a:t>Study methods, identify tech</a:t>
              </a:r>
            </a:p>
          </p:txBody>
        </p:sp>
      </p:grpSp>
      <p:grpSp>
        <p:nvGrpSpPr>
          <p:cNvPr id="557" name="Shape 557"/>
          <p:cNvGrpSpPr/>
          <p:nvPr/>
        </p:nvGrpSpPr>
        <p:grpSpPr>
          <a:xfrm>
            <a:off x="4131306" y="4719222"/>
            <a:ext cx="2402824" cy="1171422"/>
            <a:chOff x="4549642" y="5262182"/>
            <a:chExt cx="2402824" cy="1171422"/>
          </a:xfrm>
        </p:grpSpPr>
        <p:sp>
          <p:nvSpPr>
            <p:cNvPr id="558" name="Shape 558"/>
            <p:cNvSpPr txBox="1"/>
            <p:nvPr/>
          </p:nvSpPr>
          <p:spPr>
            <a:xfrm>
              <a:off x="4868794" y="5262182"/>
              <a:ext cx="1764521" cy="430886"/>
            </a:xfrm>
            <a:prstGeom prst="rect">
              <a:avLst/>
            </a:prstGeom>
            <a:noFill/>
            <a:ln>
              <a:noFill/>
            </a:ln>
          </p:spPr>
          <p:txBody>
            <a:bodyPr lIns="91425" tIns="45700" rIns="91425" bIns="45700" anchor="t" anchorCtr="0">
              <a:noAutofit/>
            </a:bodyPr>
            <a:lstStyle/>
            <a:p>
              <a:pPr algn="ctr">
                <a:buSzPct val="25000"/>
              </a:pPr>
              <a:r>
                <a:rPr lang="en-US" b="1" kern="0">
                  <a:solidFill>
                    <a:srgbClr val="FFFFFF"/>
                  </a:solidFill>
                  <a:latin typeface="Open Sans"/>
                  <a:ea typeface="Open Sans"/>
                  <a:cs typeface="Open Sans"/>
                  <a:sym typeface="Open Sans"/>
                </a:rPr>
                <a:t>Explore Data</a:t>
              </a:r>
            </a:p>
          </p:txBody>
        </p:sp>
        <p:sp>
          <p:nvSpPr>
            <p:cNvPr id="559" name="Shape 559"/>
            <p:cNvSpPr txBox="1"/>
            <p:nvPr/>
          </p:nvSpPr>
          <p:spPr>
            <a:xfrm>
              <a:off x="4549642" y="5787273"/>
              <a:ext cx="2402824" cy="646331"/>
            </a:xfrm>
            <a:prstGeom prst="rect">
              <a:avLst/>
            </a:prstGeom>
            <a:noFill/>
            <a:ln>
              <a:noFill/>
            </a:ln>
          </p:spPr>
          <p:txBody>
            <a:bodyPr lIns="91425" tIns="45700" rIns="91425" bIns="45700" anchor="t" anchorCtr="0">
              <a:noAutofit/>
            </a:bodyPr>
            <a:lstStyle/>
            <a:p>
              <a:pPr algn="ctr">
                <a:buSzPct val="25000"/>
              </a:pPr>
              <a:r>
                <a:rPr lang="en-US" kern="0">
                  <a:solidFill>
                    <a:srgbClr val="FFFFFF"/>
                  </a:solidFill>
                  <a:latin typeface="Open Sans"/>
                  <a:ea typeface="Open Sans"/>
                  <a:cs typeface="Open Sans"/>
                  <a:sym typeface="Open Sans"/>
                </a:rPr>
                <a:t>Find data needed, build toy models</a:t>
              </a:r>
            </a:p>
          </p:txBody>
        </p:sp>
      </p:grpSp>
      <p:grpSp>
        <p:nvGrpSpPr>
          <p:cNvPr id="560" name="Shape 560"/>
          <p:cNvGrpSpPr/>
          <p:nvPr/>
        </p:nvGrpSpPr>
        <p:grpSpPr>
          <a:xfrm>
            <a:off x="6471953" y="4719221"/>
            <a:ext cx="2133910" cy="1171423"/>
            <a:chOff x="6775622" y="5291210"/>
            <a:chExt cx="2133910" cy="1171423"/>
          </a:xfrm>
        </p:grpSpPr>
        <p:sp>
          <p:nvSpPr>
            <p:cNvPr id="561" name="Shape 561"/>
            <p:cNvSpPr txBox="1"/>
            <p:nvPr/>
          </p:nvSpPr>
          <p:spPr>
            <a:xfrm>
              <a:off x="7008054" y="5291210"/>
              <a:ext cx="1669048" cy="430886"/>
            </a:xfrm>
            <a:prstGeom prst="rect">
              <a:avLst/>
            </a:prstGeom>
            <a:noFill/>
            <a:ln>
              <a:noFill/>
            </a:ln>
          </p:spPr>
          <p:txBody>
            <a:bodyPr lIns="91425" tIns="45700" rIns="91425" bIns="45700" anchor="t" anchorCtr="0">
              <a:noAutofit/>
            </a:bodyPr>
            <a:lstStyle/>
            <a:p>
              <a:pPr algn="ctr">
                <a:buSzPct val="25000"/>
              </a:pPr>
              <a:r>
                <a:rPr lang="en-US" b="1" kern="0">
                  <a:solidFill>
                    <a:srgbClr val="FFFFFF"/>
                  </a:solidFill>
                  <a:latin typeface="Open Sans"/>
                  <a:ea typeface="Open Sans"/>
                  <a:cs typeface="Open Sans"/>
                  <a:sym typeface="Open Sans"/>
                </a:rPr>
                <a:t>Code Model</a:t>
              </a:r>
            </a:p>
          </p:txBody>
        </p:sp>
        <p:sp>
          <p:nvSpPr>
            <p:cNvPr id="562" name="Shape 562"/>
            <p:cNvSpPr txBox="1"/>
            <p:nvPr/>
          </p:nvSpPr>
          <p:spPr>
            <a:xfrm>
              <a:off x="6775622" y="5816303"/>
              <a:ext cx="2133910" cy="646331"/>
            </a:xfrm>
            <a:prstGeom prst="rect">
              <a:avLst/>
            </a:prstGeom>
            <a:noFill/>
            <a:ln>
              <a:noFill/>
            </a:ln>
          </p:spPr>
          <p:txBody>
            <a:bodyPr lIns="91425" tIns="45700" rIns="91425" bIns="45700" anchor="t" anchorCtr="0">
              <a:noAutofit/>
            </a:bodyPr>
            <a:lstStyle/>
            <a:p>
              <a:pPr algn="ctr">
                <a:buSzPct val="25000"/>
              </a:pPr>
              <a:r>
                <a:rPr lang="en-US" kern="0">
                  <a:solidFill>
                    <a:srgbClr val="FFFFFF"/>
                  </a:solidFill>
                  <a:latin typeface="Open Sans"/>
                  <a:ea typeface="Open Sans"/>
                  <a:cs typeface="Open Sans"/>
                  <a:sym typeface="Open Sans"/>
                </a:rPr>
                <a:t>Architect inputs, deploy algorithms</a:t>
              </a:r>
            </a:p>
          </p:txBody>
        </p:sp>
      </p:grpSp>
      <p:grpSp>
        <p:nvGrpSpPr>
          <p:cNvPr id="563" name="Shape 563"/>
          <p:cNvGrpSpPr/>
          <p:nvPr/>
        </p:nvGrpSpPr>
        <p:grpSpPr>
          <a:xfrm>
            <a:off x="8729410" y="2089734"/>
            <a:ext cx="3345916" cy="1171422"/>
            <a:chOff x="8766624" y="5262182"/>
            <a:chExt cx="3345916" cy="1171422"/>
          </a:xfrm>
        </p:grpSpPr>
        <p:sp>
          <p:nvSpPr>
            <p:cNvPr id="564" name="Shape 564"/>
            <p:cNvSpPr txBox="1"/>
            <p:nvPr/>
          </p:nvSpPr>
          <p:spPr>
            <a:xfrm>
              <a:off x="8766624" y="5262182"/>
              <a:ext cx="3345916" cy="430886"/>
            </a:xfrm>
            <a:prstGeom prst="rect">
              <a:avLst/>
            </a:prstGeom>
            <a:noFill/>
            <a:ln>
              <a:noFill/>
            </a:ln>
          </p:spPr>
          <p:txBody>
            <a:bodyPr lIns="91425" tIns="45700" rIns="91425" bIns="45700" anchor="t" anchorCtr="0">
              <a:noAutofit/>
            </a:bodyPr>
            <a:lstStyle/>
            <a:p>
              <a:pPr algn="ctr">
                <a:buSzPct val="25000"/>
              </a:pPr>
              <a:r>
                <a:rPr lang="en-US" b="1" kern="0" dirty="0">
                  <a:solidFill>
                    <a:srgbClr val="FFFFFF"/>
                  </a:solidFill>
                  <a:latin typeface="Open Sans"/>
                  <a:ea typeface="Open Sans"/>
                  <a:cs typeface="Open Sans"/>
                  <a:sym typeface="Open Sans"/>
                </a:rPr>
                <a:t>Build decision dashboards</a:t>
              </a:r>
            </a:p>
          </p:txBody>
        </p:sp>
        <p:sp>
          <p:nvSpPr>
            <p:cNvPr id="565" name="Shape 565"/>
            <p:cNvSpPr txBox="1"/>
            <p:nvPr/>
          </p:nvSpPr>
          <p:spPr>
            <a:xfrm>
              <a:off x="9033900" y="5787273"/>
              <a:ext cx="2811360" cy="646331"/>
            </a:xfrm>
            <a:prstGeom prst="rect">
              <a:avLst/>
            </a:prstGeom>
            <a:noFill/>
            <a:ln>
              <a:noFill/>
            </a:ln>
          </p:spPr>
          <p:txBody>
            <a:bodyPr lIns="91425" tIns="45700" rIns="91425" bIns="45700" anchor="t" anchorCtr="0">
              <a:noAutofit/>
            </a:bodyPr>
            <a:lstStyle/>
            <a:p>
              <a:pPr algn="ctr">
                <a:buSzPct val="25000"/>
              </a:pPr>
              <a:r>
                <a:rPr lang="en-US" kern="0">
                  <a:solidFill>
                    <a:srgbClr val="FFFFFF"/>
                  </a:solidFill>
                  <a:latin typeface="Open Sans"/>
                  <a:ea typeface="Open Sans"/>
                  <a:cs typeface="Open Sans"/>
                  <a:sym typeface="Open Sans"/>
                </a:rPr>
                <a:t>Create decision engines, deliver internal value</a:t>
              </a:r>
            </a:p>
          </p:txBody>
        </p:sp>
      </p:grpSp>
      <p:grpSp>
        <p:nvGrpSpPr>
          <p:cNvPr id="566" name="Shape 566"/>
          <p:cNvGrpSpPr/>
          <p:nvPr/>
        </p:nvGrpSpPr>
        <p:grpSpPr>
          <a:xfrm>
            <a:off x="8703891" y="4938432"/>
            <a:ext cx="3371435" cy="1171423"/>
            <a:chOff x="8839242" y="5262180"/>
            <a:chExt cx="3371435" cy="1171423"/>
          </a:xfrm>
        </p:grpSpPr>
        <p:sp>
          <p:nvSpPr>
            <p:cNvPr id="567" name="Shape 567"/>
            <p:cNvSpPr txBox="1"/>
            <p:nvPr/>
          </p:nvSpPr>
          <p:spPr>
            <a:xfrm>
              <a:off x="8839242" y="5262180"/>
              <a:ext cx="3371435" cy="430886"/>
            </a:xfrm>
            <a:prstGeom prst="rect">
              <a:avLst/>
            </a:prstGeom>
            <a:noFill/>
            <a:ln>
              <a:noFill/>
            </a:ln>
          </p:spPr>
          <p:txBody>
            <a:bodyPr lIns="91425" tIns="45700" rIns="91425" bIns="45700" anchor="t" anchorCtr="0">
              <a:noAutofit/>
            </a:bodyPr>
            <a:lstStyle/>
            <a:p>
              <a:pPr algn="ctr">
                <a:buSzPct val="25000"/>
              </a:pPr>
              <a:r>
                <a:rPr lang="en-US" b="1" kern="0" dirty="0">
                  <a:solidFill>
                    <a:srgbClr val="FFFFFF"/>
                  </a:solidFill>
                  <a:latin typeface="Open Sans"/>
                  <a:ea typeface="Open Sans"/>
                  <a:cs typeface="Open Sans"/>
                  <a:sym typeface="Open Sans"/>
                </a:rPr>
                <a:t>Engineer Product Pipelines</a:t>
              </a:r>
            </a:p>
          </p:txBody>
        </p:sp>
        <p:sp>
          <p:nvSpPr>
            <p:cNvPr id="568" name="Shape 568"/>
            <p:cNvSpPr txBox="1"/>
            <p:nvPr/>
          </p:nvSpPr>
          <p:spPr>
            <a:xfrm>
              <a:off x="9119279" y="5787273"/>
              <a:ext cx="2811360" cy="646331"/>
            </a:xfrm>
            <a:prstGeom prst="rect">
              <a:avLst/>
            </a:prstGeom>
            <a:noFill/>
            <a:ln>
              <a:noFill/>
            </a:ln>
          </p:spPr>
          <p:txBody>
            <a:bodyPr lIns="91425" tIns="45700" rIns="91425" bIns="45700" anchor="t" anchorCtr="0">
              <a:noAutofit/>
            </a:bodyPr>
            <a:lstStyle/>
            <a:p>
              <a:pPr algn="ctr">
                <a:buSzPct val="25000"/>
              </a:pPr>
              <a:r>
                <a:rPr lang="en-US" kern="0">
                  <a:solidFill>
                    <a:srgbClr val="FFFFFF"/>
                  </a:solidFill>
                  <a:latin typeface="Open Sans"/>
                  <a:ea typeface="Open Sans"/>
                  <a:cs typeface="Open Sans"/>
                  <a:sym typeface="Open Sans"/>
                </a:rPr>
                <a:t>Produce data products, customize experiences</a:t>
              </a:r>
            </a:p>
          </p:txBody>
        </p:sp>
      </p:grpSp>
      <p:sp>
        <p:nvSpPr>
          <p:cNvPr id="45" name="TextBox 44"/>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
        <p:nvSpPr>
          <p:cNvPr id="49"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bg1">
                    <a:alpha val="50000"/>
                  </a:schemeClr>
                </a:solidFill>
                <a:latin typeface="Lato Light"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prstClr val="white">
                    <a:alpha val="50000"/>
                  </a:prstClr>
                </a:solidFill>
                <a:ea typeface=""/>
                <a:cs typeface=""/>
              </a:rPr>
              <a:t>7</a:t>
            </a:r>
            <a:endParaRPr kumimoji="0" lang="en-US" sz="1200" b="0" i="0" u="none" strike="noStrike" kern="1200" cap="none" spc="0" normalizeH="0" baseline="0" noProof="0" dirty="0">
              <a:ln>
                <a:noFill/>
              </a:ln>
              <a:solidFill>
                <a:prstClr val="white">
                  <a:alpha val="50000"/>
                </a:prstClr>
              </a:solidFill>
              <a:effectLst/>
              <a:uLnTx/>
              <a:uFillTx/>
              <a:latin typeface="Lato Light" charset="0"/>
              <a:ea typeface=""/>
              <a:cs typeface=""/>
            </a:endParaRPr>
          </a:p>
        </p:txBody>
      </p:sp>
    </p:spTree>
    <p:extLst>
      <p:ext uri="{BB962C8B-B14F-4D97-AF65-F5344CB8AC3E}">
        <p14:creationId xmlns:p14="http://schemas.microsoft.com/office/powerpoint/2010/main" val="1988180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51" y="483325"/>
            <a:ext cx="6537713" cy="5499119"/>
          </a:xfrm>
          <a:prstGeom prst="rect">
            <a:avLst/>
          </a:prstGeom>
        </p:spPr>
      </p:pic>
      <p:sp>
        <p:nvSpPr>
          <p:cNvPr id="13" name="TextBox 12"/>
          <p:cNvSpPr txBox="1"/>
          <p:nvPr/>
        </p:nvSpPr>
        <p:spPr>
          <a:xfrm>
            <a:off x="535576" y="483325"/>
            <a:ext cx="4310743" cy="2800767"/>
          </a:xfrm>
          <a:prstGeom prst="rect">
            <a:avLst/>
          </a:prstGeom>
          <a:noFill/>
        </p:spPr>
        <p:txBody>
          <a:bodyPr wrap="square" rtlCol="0">
            <a:spAutoFit/>
          </a:bodyPr>
          <a:lstStyle/>
          <a:p>
            <a:pPr algn="r"/>
            <a:r>
              <a:rPr lang="en-US" sz="4400" b="1" dirty="0" smtClean="0">
                <a:solidFill>
                  <a:srgbClr val="0081FF"/>
                </a:solidFill>
                <a:latin typeface="Lato Black" charset="0"/>
                <a:ea typeface="Lato Black" charset="0"/>
                <a:cs typeface="Lato Black" charset="0"/>
              </a:rPr>
              <a:t>DATA</a:t>
            </a:r>
          </a:p>
          <a:p>
            <a:pPr algn="r"/>
            <a:r>
              <a:rPr lang="en-US" sz="4400" b="1" dirty="0" smtClean="0">
                <a:solidFill>
                  <a:srgbClr val="0081FF"/>
                </a:solidFill>
                <a:latin typeface="Lato Black" charset="0"/>
                <a:ea typeface="Lato Black" charset="0"/>
                <a:cs typeface="Lato Black" charset="0"/>
              </a:rPr>
              <a:t>SCIENCE</a:t>
            </a:r>
          </a:p>
          <a:p>
            <a:pPr algn="r"/>
            <a:r>
              <a:rPr lang="en-US" sz="4400" b="1" dirty="0" smtClean="0">
                <a:solidFill>
                  <a:srgbClr val="0081FF"/>
                </a:solidFill>
                <a:latin typeface="Lato Black" charset="0"/>
                <a:ea typeface="Lato Black" charset="0"/>
                <a:cs typeface="Lato Black" charset="0"/>
              </a:rPr>
              <a:t>IS</a:t>
            </a:r>
          </a:p>
          <a:p>
            <a:pPr algn="r"/>
            <a:r>
              <a:rPr lang="en-US" sz="4400" b="1" dirty="0" smtClean="0">
                <a:solidFill>
                  <a:srgbClr val="3EBEAD"/>
                </a:solidFill>
                <a:latin typeface="Lato Black" charset="0"/>
                <a:ea typeface="Lato Black" charset="0"/>
                <a:cs typeface="Lato Black" charset="0"/>
              </a:rPr>
              <a:t>COMPLICATED</a:t>
            </a:r>
          </a:p>
        </p:txBody>
      </p:sp>
      <p:sp>
        <p:nvSpPr>
          <p:cNvPr id="2" name="Slide Number Placeholder 1"/>
          <p:cNvSpPr>
            <a:spLocks noGrp="1"/>
          </p:cNvSpPr>
          <p:nvPr>
            <p:ph type="sldNum" sz="quarter" idx="12"/>
          </p:nvPr>
        </p:nvSpPr>
        <p:spPr/>
        <p:txBody>
          <a:bodyPr/>
          <a:lstStyle/>
          <a:p>
            <a:fld id="{420DB9A7-16B7-0E4E-B79C-6B67571CD3A0}" type="slidenum">
              <a:rPr lang="en-US" smtClean="0"/>
              <a:t>8</a:t>
            </a:fld>
            <a:endParaRPr lang="en-US"/>
          </a:p>
        </p:txBody>
      </p:sp>
      <p:sp>
        <p:nvSpPr>
          <p:cNvPr id="7" name="TextBox 6"/>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718267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50" y="483325"/>
            <a:ext cx="6537713" cy="5499119"/>
          </a:xfrm>
          <a:prstGeom prst="rect">
            <a:avLst/>
          </a:prstGeom>
        </p:spPr>
      </p:pic>
      <p:sp>
        <p:nvSpPr>
          <p:cNvPr id="13" name="TextBox 12"/>
          <p:cNvSpPr txBox="1"/>
          <p:nvPr/>
        </p:nvSpPr>
        <p:spPr>
          <a:xfrm>
            <a:off x="535576" y="483325"/>
            <a:ext cx="4310743" cy="4154984"/>
          </a:xfrm>
          <a:prstGeom prst="rect">
            <a:avLst/>
          </a:prstGeom>
          <a:noFill/>
        </p:spPr>
        <p:txBody>
          <a:bodyPr wrap="square" rtlCol="0">
            <a:spAutoFit/>
          </a:bodyPr>
          <a:lstStyle/>
          <a:p>
            <a:pPr algn="r"/>
            <a:r>
              <a:rPr lang="en-US" sz="4400" b="1" dirty="0" smtClean="0">
                <a:solidFill>
                  <a:srgbClr val="0081FF"/>
                </a:solidFill>
                <a:latin typeface="Lato Black" charset="0"/>
                <a:ea typeface="Lato Black" charset="0"/>
                <a:cs typeface="Lato Black" charset="0"/>
              </a:rPr>
              <a:t>DATA</a:t>
            </a:r>
          </a:p>
          <a:p>
            <a:pPr algn="r"/>
            <a:r>
              <a:rPr lang="en-US" sz="4400" b="1" dirty="0" smtClean="0">
                <a:solidFill>
                  <a:srgbClr val="0081FF"/>
                </a:solidFill>
                <a:latin typeface="Lato Black" charset="0"/>
                <a:ea typeface="Lato Black" charset="0"/>
                <a:cs typeface="Lato Black" charset="0"/>
              </a:rPr>
              <a:t>SCIENCE</a:t>
            </a:r>
          </a:p>
          <a:p>
            <a:pPr algn="r"/>
            <a:r>
              <a:rPr lang="en-US" sz="4400" b="1" dirty="0" smtClean="0">
                <a:solidFill>
                  <a:srgbClr val="0081FF"/>
                </a:solidFill>
                <a:latin typeface="Lato Black" charset="0"/>
                <a:ea typeface="Lato Black" charset="0"/>
                <a:cs typeface="Lato Black" charset="0"/>
              </a:rPr>
              <a:t>IS</a:t>
            </a:r>
          </a:p>
          <a:p>
            <a:pPr algn="r"/>
            <a:r>
              <a:rPr lang="en-US" sz="4400" b="1" dirty="0" smtClean="0">
                <a:solidFill>
                  <a:srgbClr val="3EBEAD"/>
                </a:solidFill>
                <a:latin typeface="Lato Black" charset="0"/>
                <a:ea typeface="Lato Black" charset="0"/>
                <a:cs typeface="Lato Black" charset="0"/>
              </a:rPr>
              <a:t>EASIEST</a:t>
            </a:r>
            <a:br>
              <a:rPr lang="en-US" sz="4400" b="1" dirty="0" smtClean="0">
                <a:solidFill>
                  <a:srgbClr val="3EBEAD"/>
                </a:solidFill>
                <a:latin typeface="Lato Black" charset="0"/>
                <a:ea typeface="Lato Black" charset="0"/>
                <a:cs typeface="Lato Black" charset="0"/>
              </a:rPr>
            </a:br>
            <a:r>
              <a:rPr lang="en-US" sz="4400" b="1" dirty="0" smtClean="0">
                <a:solidFill>
                  <a:srgbClr val="3EBEAD"/>
                </a:solidFill>
                <a:latin typeface="Lato Black" charset="0"/>
                <a:ea typeface="Lato Black" charset="0"/>
                <a:cs typeface="Lato Black" charset="0"/>
              </a:rPr>
              <a:t>WITH A</a:t>
            </a:r>
          </a:p>
          <a:p>
            <a:pPr algn="r"/>
            <a:r>
              <a:rPr lang="en-US" sz="4400" b="1" dirty="0" smtClean="0">
                <a:solidFill>
                  <a:srgbClr val="3EBEAD"/>
                </a:solidFill>
                <a:latin typeface="Lato Black" charset="0"/>
                <a:ea typeface="Lato Black" charset="0"/>
                <a:cs typeface="Lato Black" charset="0"/>
              </a:rPr>
              <a:t>TEAM</a:t>
            </a:r>
          </a:p>
        </p:txBody>
      </p:sp>
      <p:sp>
        <p:nvSpPr>
          <p:cNvPr id="2" name="Slide Number Placeholder 1"/>
          <p:cNvSpPr>
            <a:spLocks noGrp="1"/>
          </p:cNvSpPr>
          <p:nvPr>
            <p:ph type="sldNum" sz="quarter" idx="12"/>
          </p:nvPr>
        </p:nvSpPr>
        <p:spPr/>
        <p:txBody>
          <a:bodyPr/>
          <a:lstStyle/>
          <a:p>
            <a:fld id="{420DB9A7-16B7-0E4E-B79C-6B67571CD3A0}" type="slidenum">
              <a:rPr lang="en-US" smtClean="0"/>
              <a:t>9</a:t>
            </a:fld>
            <a:endParaRPr lang="en-US"/>
          </a:p>
        </p:txBody>
      </p:sp>
      <p:sp>
        <p:nvSpPr>
          <p:cNvPr id="7" name="TextBox 6"/>
          <p:cNvSpPr txBox="1"/>
          <p:nvPr/>
        </p:nvSpPr>
        <p:spPr>
          <a:xfrm>
            <a:off x="4375230" y="6109855"/>
            <a:ext cx="7311945" cy="338554"/>
          </a:xfrm>
          <a:prstGeom prst="rect">
            <a:avLst/>
          </a:prstGeom>
          <a:noFill/>
        </p:spPr>
        <p:txBody>
          <a:bodyPr wrap="square" rtlCol="0">
            <a:spAutoFit/>
          </a:bodyPr>
          <a:lstStyle/>
          <a:p>
            <a:pPr algn="r"/>
            <a:r>
              <a:rPr lang="en-US" sz="1600" dirty="0" smtClean="0">
                <a:solidFill>
                  <a:prstClr val="white">
                    <a:alpha val="50000"/>
                  </a:prstClr>
                </a:solidFill>
                <a:latin typeface="Lato Light" charset="0"/>
                <a:ea typeface="Lato Light" charset="0"/>
                <a:cs typeface="Lato Light" charset="0"/>
              </a:rPr>
              <a:t>drewfustin@gmail.com | </a:t>
            </a:r>
            <a:r>
              <a:rPr lang="en-US" sz="1600" dirty="0" smtClean="0">
                <a:solidFill>
                  <a:prstClr val="white">
                    <a:alpha val="50000"/>
                  </a:prstClr>
                </a:solidFill>
                <a:latin typeface="Lato Light" charset="0"/>
                <a:ea typeface="Lato Light" charset="0"/>
                <a:cs typeface="Lato Light" charset="0"/>
              </a:rPr>
              <a:t>4.13.2017 </a:t>
            </a:r>
            <a:r>
              <a:rPr lang="en-US" sz="1600" dirty="0" smtClean="0">
                <a:solidFill>
                  <a:prstClr val="white">
                    <a:alpha val="50000"/>
                  </a:prstClr>
                </a:solidFill>
                <a:latin typeface="Lato Light" charset="0"/>
                <a:ea typeface="Lato Light" charset="0"/>
                <a:cs typeface="Lato Light" charset="0"/>
              </a:rPr>
              <a:t>| </a:t>
            </a:r>
            <a:r>
              <a:rPr lang="en-US" sz="1600" dirty="0" smtClean="0">
                <a:solidFill>
                  <a:prstClr val="white">
                    <a:alpha val="50000"/>
                  </a:prstClr>
                </a:solidFill>
                <a:latin typeface="Lato Light" charset="0"/>
                <a:ea typeface="Lato Light" charset="0"/>
                <a:cs typeface="Lato Light" charset="0"/>
              </a:rPr>
              <a:t>UChicagoGRAD Graduate Research in Data</a:t>
            </a:r>
            <a:endParaRPr lang="en-US" sz="1600" dirty="0">
              <a:solidFill>
                <a:prstClr val="white">
                  <a:alpha val="50000"/>
                </a:prstClr>
              </a:solidFill>
              <a:latin typeface="Lato Light" charset="0"/>
              <a:ea typeface="Lato Light" charset="0"/>
              <a:cs typeface="Lato Light" charset="0"/>
            </a:endParaRPr>
          </a:p>
        </p:txBody>
      </p:sp>
    </p:spTree>
    <p:extLst>
      <p:ext uri="{BB962C8B-B14F-4D97-AF65-F5344CB8AC3E}">
        <p14:creationId xmlns:p14="http://schemas.microsoft.com/office/powerpoint/2010/main" val="17736942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blic_template" id="{880018B9-1910-5D42-9D5D-3692AC46D7DB}" vid="{143BC5C3-21C9-5F44-A306-16B8F4F39CA6}"/>
    </a:ext>
  </a:extLst>
</a:theme>
</file>

<file path=ppt/theme/theme2.xml><?xml version="1.0" encoding="utf-8"?>
<a:theme xmlns:a="http://schemas.openxmlformats.org/drawingml/2006/main" name="1_Office Theme">
  <a:themeElements>
    <a:clrScheme name="SpotHero Custom Colors">
      <a:dk1>
        <a:srgbClr val="000000"/>
      </a:dk1>
      <a:lt1>
        <a:srgbClr val="FFFFFF"/>
      </a:lt1>
      <a:dk2>
        <a:srgbClr val="1459FF"/>
      </a:dk2>
      <a:lt2>
        <a:srgbClr val="FFFFFF"/>
      </a:lt2>
      <a:accent1>
        <a:srgbClr val="1459FF"/>
      </a:accent1>
      <a:accent2>
        <a:srgbClr val="0B69FF"/>
      </a:accent2>
      <a:accent3>
        <a:srgbClr val="002D5B"/>
      </a:accent3>
      <a:accent4>
        <a:srgbClr val="259A02"/>
      </a:accent4>
      <a:accent5>
        <a:srgbClr val="FF6B00"/>
      </a:accent5>
      <a:accent6>
        <a:srgbClr val="3FBFA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2370</TotalTime>
  <Words>3103</Words>
  <Application>Microsoft Macintosh PowerPoint</Application>
  <PresentationFormat>Widescreen</PresentationFormat>
  <Paragraphs>494</Paragraphs>
  <Slides>42</Slides>
  <Notes>40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42</vt:i4>
      </vt:variant>
    </vt:vector>
  </HeadingPairs>
  <TitlesOfParts>
    <vt:vector size="56" baseType="lpstr">
      <vt:lpstr>Calibri</vt:lpstr>
      <vt:lpstr>Calibri Light</vt:lpstr>
      <vt:lpstr>Lato</vt:lpstr>
      <vt:lpstr>Lato Black</vt:lpstr>
      <vt:lpstr>Lato Hairline</vt:lpstr>
      <vt:lpstr>Lato Light</vt:lpstr>
      <vt:lpstr>Lato Medium</vt:lpstr>
      <vt:lpstr>Lato Semibold</vt:lpstr>
      <vt:lpstr>Lato Thin</vt:lpstr>
      <vt:lpstr>Open Sans</vt:lpstr>
      <vt:lpstr>Verdana</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Drew Fustin</dc:creator>
  <cp:lastModifiedBy>Drew Fustin</cp:lastModifiedBy>
  <cp:revision>150</cp:revision>
  <cp:lastPrinted>2016-09-16T13:31:39Z</cp:lastPrinted>
  <dcterms:created xsi:type="dcterms:W3CDTF">2016-07-04T01:37:48Z</dcterms:created>
  <dcterms:modified xsi:type="dcterms:W3CDTF">2017-04-13T16:31:29Z</dcterms:modified>
</cp:coreProperties>
</file>